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6"/>
  </p:notesMasterIdLst>
  <p:sldIdLst>
    <p:sldId id="272" r:id="rId5"/>
    <p:sldId id="349" r:id="rId6"/>
    <p:sldId id="273" r:id="rId7"/>
    <p:sldId id="264" r:id="rId8"/>
    <p:sldId id="350" r:id="rId9"/>
    <p:sldId id="351" r:id="rId10"/>
    <p:sldId id="278" r:id="rId11"/>
    <p:sldId id="342" r:id="rId12"/>
    <p:sldId id="347" r:id="rId13"/>
    <p:sldId id="346" r:id="rId14"/>
    <p:sldId id="271" r:id="rId15"/>
  </p:sldIdLst>
  <p:sldSz cx="18288000" cy="10287000"/>
  <p:notesSz cx="6858000" cy="9144000"/>
  <p:embeddedFontLst>
    <p:embeddedFont>
      <p:font typeface="Alatsi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FC5B1E-243B-40C9-8D6F-5955CC5D988A}" v="19" dt="2025-10-08T18:37:57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15" autoAdjust="0"/>
  </p:normalViewPr>
  <p:slideViewPr>
    <p:cSldViewPr snapToGrid="0">
      <p:cViewPr varScale="1">
        <p:scale>
          <a:sx n="55" d="100"/>
          <a:sy n="55" d="100"/>
        </p:scale>
        <p:origin x="65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Murray" userId="e660200d-e08e-43da-ae51-d382fd7351a8" providerId="ADAL" clId="{D2FC5B1E-243B-40C9-8D6F-5955CC5D988A}"/>
    <pc:docChg chg="undo redo custSel addSld delSld modSld sldOrd">
      <pc:chgData name="Sarah Murray" userId="e660200d-e08e-43da-ae51-d382fd7351a8" providerId="ADAL" clId="{D2FC5B1E-243B-40C9-8D6F-5955CC5D988A}" dt="2025-10-08T18:38:22.380" v="1156" actId="20577"/>
      <pc:docMkLst>
        <pc:docMk/>
      </pc:docMkLst>
      <pc:sldChg chg="del">
        <pc:chgData name="Sarah Murray" userId="e660200d-e08e-43da-ae51-d382fd7351a8" providerId="ADAL" clId="{D2FC5B1E-243B-40C9-8D6F-5955CC5D988A}" dt="2025-10-07T19:52:12.856" v="650" actId="47"/>
        <pc:sldMkLst>
          <pc:docMk/>
          <pc:sldMk cId="0" sldId="258"/>
        </pc:sldMkLst>
      </pc:sldChg>
      <pc:sldChg chg="del">
        <pc:chgData name="Sarah Murray" userId="e660200d-e08e-43da-ae51-d382fd7351a8" providerId="ADAL" clId="{D2FC5B1E-243B-40C9-8D6F-5955CC5D988A}" dt="2025-10-07T19:51:59.150" v="647" actId="47"/>
        <pc:sldMkLst>
          <pc:docMk/>
          <pc:sldMk cId="0" sldId="259"/>
        </pc:sldMkLst>
      </pc:sldChg>
      <pc:sldChg chg="del">
        <pc:chgData name="Sarah Murray" userId="e660200d-e08e-43da-ae51-d382fd7351a8" providerId="ADAL" clId="{D2FC5B1E-243B-40C9-8D6F-5955CC5D988A}" dt="2025-10-07T19:52:03.322" v="648" actId="47"/>
        <pc:sldMkLst>
          <pc:docMk/>
          <pc:sldMk cId="0" sldId="260"/>
        </pc:sldMkLst>
      </pc:sldChg>
      <pc:sldChg chg="del">
        <pc:chgData name="Sarah Murray" userId="e660200d-e08e-43da-ae51-d382fd7351a8" providerId="ADAL" clId="{D2FC5B1E-243B-40C9-8D6F-5955CC5D988A}" dt="2025-10-07T19:52:09.131" v="649" actId="47"/>
        <pc:sldMkLst>
          <pc:docMk/>
          <pc:sldMk cId="0" sldId="262"/>
        </pc:sldMkLst>
      </pc:sldChg>
      <pc:sldChg chg="modSp mod ord modNotesTx">
        <pc:chgData name="Sarah Murray" userId="e660200d-e08e-43da-ae51-d382fd7351a8" providerId="ADAL" clId="{D2FC5B1E-243B-40C9-8D6F-5955CC5D988A}" dt="2025-10-08T18:33:00.395" v="1113" actId="20577"/>
        <pc:sldMkLst>
          <pc:docMk/>
          <pc:sldMk cId="0" sldId="264"/>
        </pc:sldMkLst>
        <pc:spChg chg="mod">
          <ac:chgData name="Sarah Murray" userId="e660200d-e08e-43da-ae51-d382fd7351a8" providerId="ADAL" clId="{D2FC5B1E-243B-40C9-8D6F-5955CC5D988A}" dt="2025-10-07T19:35:10.103" v="559" actId="1076"/>
          <ac:spMkLst>
            <pc:docMk/>
            <pc:sldMk cId="0" sldId="264"/>
            <ac:spMk id="14" creationId="{00000000-0000-0000-0000-000000000000}"/>
          </ac:spMkLst>
        </pc:spChg>
        <pc:spChg chg="mod">
          <ac:chgData name="Sarah Murray" userId="e660200d-e08e-43da-ae51-d382fd7351a8" providerId="ADAL" clId="{D2FC5B1E-243B-40C9-8D6F-5955CC5D988A}" dt="2025-10-08T18:33:00.395" v="1113" actId="20577"/>
          <ac:spMkLst>
            <pc:docMk/>
            <pc:sldMk cId="0" sldId="264"/>
            <ac:spMk id="15" creationId="{00000000-0000-0000-0000-000000000000}"/>
          </ac:spMkLst>
        </pc:spChg>
      </pc:sldChg>
      <pc:sldChg chg="delSp modSp mod modNotesTx">
        <pc:chgData name="Sarah Murray" userId="e660200d-e08e-43da-ae51-d382fd7351a8" providerId="ADAL" clId="{D2FC5B1E-243B-40C9-8D6F-5955CC5D988A}" dt="2025-10-08T18:32:06.726" v="1110" actId="20577"/>
        <pc:sldMkLst>
          <pc:docMk/>
          <pc:sldMk cId="1103284157" sldId="272"/>
        </pc:sldMkLst>
        <pc:spChg chg="mod">
          <ac:chgData name="Sarah Murray" userId="e660200d-e08e-43da-ae51-d382fd7351a8" providerId="ADAL" clId="{D2FC5B1E-243B-40C9-8D6F-5955CC5D988A}" dt="2025-10-08T18:31:52.071" v="1090" actId="1076"/>
          <ac:spMkLst>
            <pc:docMk/>
            <pc:sldMk cId="1103284157" sldId="272"/>
            <ac:spMk id="12" creationId="{00000000-0000-0000-0000-000000000000}"/>
          </ac:spMkLst>
        </pc:spChg>
        <pc:spChg chg="del">
          <ac:chgData name="Sarah Murray" userId="e660200d-e08e-43da-ae51-d382fd7351a8" providerId="ADAL" clId="{D2FC5B1E-243B-40C9-8D6F-5955CC5D988A}" dt="2025-10-08T18:31:36.612" v="1089" actId="478"/>
          <ac:spMkLst>
            <pc:docMk/>
            <pc:sldMk cId="1103284157" sldId="272"/>
            <ac:spMk id="14" creationId="{00000000-0000-0000-0000-000000000000}"/>
          </ac:spMkLst>
        </pc:spChg>
      </pc:sldChg>
      <pc:sldChg chg="addSp modSp mod">
        <pc:chgData name="Sarah Murray" userId="e660200d-e08e-43da-ae51-d382fd7351a8" providerId="ADAL" clId="{D2FC5B1E-243B-40C9-8D6F-5955CC5D988A}" dt="2025-10-07T16:15:02.648" v="173" actId="207"/>
        <pc:sldMkLst>
          <pc:docMk/>
          <pc:sldMk cId="3289172928" sldId="273"/>
        </pc:sldMkLst>
        <pc:spChg chg="add mod">
          <ac:chgData name="Sarah Murray" userId="e660200d-e08e-43da-ae51-d382fd7351a8" providerId="ADAL" clId="{D2FC5B1E-243B-40C9-8D6F-5955CC5D988A}" dt="2025-10-07T16:13:09.197" v="168" actId="1076"/>
          <ac:spMkLst>
            <pc:docMk/>
            <pc:sldMk cId="3289172928" sldId="273"/>
            <ac:spMk id="2" creationId="{37FFDE1C-6560-1EB8-DCFB-810DD505C268}"/>
          </ac:spMkLst>
        </pc:spChg>
        <pc:spChg chg="mod">
          <ac:chgData name="Sarah Murray" userId="e660200d-e08e-43da-ae51-d382fd7351a8" providerId="ADAL" clId="{D2FC5B1E-243B-40C9-8D6F-5955CC5D988A}" dt="2025-10-07T16:08:49.605" v="44" actId="20577"/>
          <ac:spMkLst>
            <pc:docMk/>
            <pc:sldMk cId="3289172928" sldId="273"/>
            <ac:spMk id="6" creationId="{00000000-0000-0000-0000-000000000000}"/>
          </ac:spMkLst>
        </pc:spChg>
        <pc:spChg chg="add mod">
          <ac:chgData name="Sarah Murray" userId="e660200d-e08e-43da-ae51-d382fd7351a8" providerId="ADAL" clId="{D2FC5B1E-243B-40C9-8D6F-5955CC5D988A}" dt="2025-10-07T16:09:58.645" v="59" actId="207"/>
          <ac:spMkLst>
            <pc:docMk/>
            <pc:sldMk cId="3289172928" sldId="273"/>
            <ac:spMk id="16" creationId="{81A3E06E-EEC4-4483-3323-B8270C286152}"/>
          </ac:spMkLst>
        </pc:spChg>
        <pc:spChg chg="add mod">
          <ac:chgData name="Sarah Murray" userId="e660200d-e08e-43da-ae51-d382fd7351a8" providerId="ADAL" clId="{D2FC5B1E-243B-40C9-8D6F-5955CC5D988A}" dt="2025-10-07T16:12:17.453" v="156" actId="1076"/>
          <ac:spMkLst>
            <pc:docMk/>
            <pc:sldMk cId="3289172928" sldId="273"/>
            <ac:spMk id="17" creationId="{CD7F44D9-2A4C-3B29-E412-9B95E420B4A9}"/>
          </ac:spMkLst>
        </pc:spChg>
        <pc:spChg chg="add mod">
          <ac:chgData name="Sarah Murray" userId="e660200d-e08e-43da-ae51-d382fd7351a8" providerId="ADAL" clId="{D2FC5B1E-243B-40C9-8D6F-5955CC5D988A}" dt="2025-10-07T16:09:51.738" v="57" actId="207"/>
          <ac:spMkLst>
            <pc:docMk/>
            <pc:sldMk cId="3289172928" sldId="273"/>
            <ac:spMk id="18" creationId="{366B8269-6045-3E7E-6189-A5B3EF57CC67}"/>
          </ac:spMkLst>
        </pc:spChg>
        <pc:spChg chg="add mod">
          <ac:chgData name="Sarah Murray" userId="e660200d-e08e-43da-ae51-d382fd7351a8" providerId="ADAL" clId="{D2FC5B1E-243B-40C9-8D6F-5955CC5D988A}" dt="2025-10-07T16:15:02.648" v="173" actId="207"/>
          <ac:spMkLst>
            <pc:docMk/>
            <pc:sldMk cId="3289172928" sldId="273"/>
            <ac:spMk id="19" creationId="{50D7C894-72BE-FEA3-CDD4-257536B0DDB3}"/>
          </ac:spMkLst>
        </pc:spChg>
        <pc:spChg chg="add mod">
          <ac:chgData name="Sarah Murray" userId="e660200d-e08e-43da-ae51-d382fd7351a8" providerId="ADAL" clId="{D2FC5B1E-243B-40C9-8D6F-5955CC5D988A}" dt="2025-10-07T16:14:59.677" v="172" actId="207"/>
          <ac:spMkLst>
            <pc:docMk/>
            <pc:sldMk cId="3289172928" sldId="273"/>
            <ac:spMk id="20" creationId="{C2DD00E8-58E7-D533-54BA-68F6F5A309B7}"/>
          </ac:spMkLst>
        </pc:spChg>
        <pc:spChg chg="add mod">
          <ac:chgData name="Sarah Murray" userId="e660200d-e08e-43da-ae51-d382fd7351a8" providerId="ADAL" clId="{D2FC5B1E-243B-40C9-8D6F-5955CC5D988A}" dt="2025-10-07T16:13:30.504" v="170" actId="207"/>
          <ac:spMkLst>
            <pc:docMk/>
            <pc:sldMk cId="3289172928" sldId="273"/>
            <ac:spMk id="21" creationId="{596B7805-CE66-8B67-DBD4-78B1F8445FC8}"/>
          </ac:spMkLst>
        </pc:spChg>
        <pc:spChg chg="add mod">
          <ac:chgData name="Sarah Murray" userId="e660200d-e08e-43da-ae51-d382fd7351a8" providerId="ADAL" clId="{D2FC5B1E-243B-40C9-8D6F-5955CC5D988A}" dt="2025-10-07T16:14:56.786" v="171" actId="207"/>
          <ac:spMkLst>
            <pc:docMk/>
            <pc:sldMk cId="3289172928" sldId="273"/>
            <ac:spMk id="22" creationId="{90685398-199F-E3AC-3F00-A39865EFF259}"/>
          </ac:spMkLst>
        </pc:spChg>
      </pc:sldChg>
      <pc:sldChg chg="addSp modSp del mod ord">
        <pc:chgData name="Sarah Murray" userId="e660200d-e08e-43da-ae51-d382fd7351a8" providerId="ADAL" clId="{D2FC5B1E-243B-40C9-8D6F-5955CC5D988A}" dt="2025-10-07T19:33:52.704" v="521" actId="47"/>
        <pc:sldMkLst>
          <pc:docMk/>
          <pc:sldMk cId="835254619" sldId="275"/>
        </pc:sldMkLst>
        <pc:spChg chg="mod">
          <ac:chgData name="Sarah Murray" userId="e660200d-e08e-43da-ae51-d382fd7351a8" providerId="ADAL" clId="{D2FC5B1E-243B-40C9-8D6F-5955CC5D988A}" dt="2025-10-07T19:26:14.463" v="185" actId="20577"/>
          <ac:spMkLst>
            <pc:docMk/>
            <pc:sldMk cId="835254619" sldId="275"/>
            <ac:spMk id="6" creationId="{999C7D96-9818-FD31-66E0-3CA4D2A0C24D}"/>
          </ac:spMkLst>
        </pc:spChg>
        <pc:graphicFrameChg chg="add mod modGraphic">
          <ac:chgData name="Sarah Murray" userId="e660200d-e08e-43da-ae51-d382fd7351a8" providerId="ADAL" clId="{D2FC5B1E-243B-40C9-8D6F-5955CC5D988A}" dt="2025-10-07T19:29:17.704" v="454" actId="20577"/>
          <ac:graphicFrameMkLst>
            <pc:docMk/>
            <pc:sldMk cId="835254619" sldId="275"/>
            <ac:graphicFrameMk id="2" creationId="{26E914F4-37B3-8766-DF0A-6AD273C0E653}"/>
          </ac:graphicFrameMkLst>
        </pc:graphicFrameChg>
      </pc:sldChg>
      <pc:sldChg chg="del">
        <pc:chgData name="Sarah Murray" userId="e660200d-e08e-43da-ae51-d382fd7351a8" providerId="ADAL" clId="{D2FC5B1E-243B-40C9-8D6F-5955CC5D988A}" dt="2025-10-07T19:52:13.919" v="651" actId="47"/>
        <pc:sldMkLst>
          <pc:docMk/>
          <pc:sldMk cId="3759090998" sldId="276"/>
        </pc:sldMkLst>
      </pc:sldChg>
      <pc:sldChg chg="del">
        <pc:chgData name="Sarah Murray" userId="e660200d-e08e-43da-ae51-d382fd7351a8" providerId="ADAL" clId="{D2FC5B1E-243B-40C9-8D6F-5955CC5D988A}" dt="2025-10-07T19:52:15.011" v="652" actId="47"/>
        <pc:sldMkLst>
          <pc:docMk/>
          <pc:sldMk cId="2423856999" sldId="277"/>
        </pc:sldMkLst>
      </pc:sldChg>
      <pc:sldChg chg="modSp add del mod ord">
        <pc:chgData name="Sarah Murray" userId="e660200d-e08e-43da-ae51-d382fd7351a8" providerId="ADAL" clId="{D2FC5B1E-243B-40C9-8D6F-5955CC5D988A}" dt="2025-10-08T18:28:39.658" v="1034" actId="20577"/>
        <pc:sldMkLst>
          <pc:docMk/>
          <pc:sldMk cId="132679909" sldId="278"/>
        </pc:sldMkLst>
        <pc:spChg chg="mod">
          <ac:chgData name="Sarah Murray" userId="e660200d-e08e-43da-ae51-d382fd7351a8" providerId="ADAL" clId="{D2FC5B1E-243B-40C9-8D6F-5955CC5D988A}" dt="2025-10-08T18:28:39.658" v="1034" actId="20577"/>
          <ac:spMkLst>
            <pc:docMk/>
            <pc:sldMk cId="132679909" sldId="278"/>
            <ac:spMk id="20" creationId="{C85DB218-88BC-2E08-4833-4727F99C0221}"/>
          </ac:spMkLst>
        </pc:spChg>
      </pc:sldChg>
      <pc:sldChg chg="delSp modSp add mod">
        <pc:chgData name="Sarah Murray" userId="e660200d-e08e-43da-ae51-d382fd7351a8" providerId="ADAL" clId="{D2FC5B1E-243B-40C9-8D6F-5955CC5D988A}" dt="2025-10-07T20:00:17.108" v="1021" actId="20577"/>
        <pc:sldMkLst>
          <pc:docMk/>
          <pc:sldMk cId="3155313902" sldId="342"/>
        </pc:sldMkLst>
        <pc:spChg chg="mod">
          <ac:chgData name="Sarah Murray" userId="e660200d-e08e-43da-ae51-d382fd7351a8" providerId="ADAL" clId="{D2FC5B1E-243B-40C9-8D6F-5955CC5D988A}" dt="2025-10-07T20:00:17.108" v="1021" actId="20577"/>
          <ac:spMkLst>
            <pc:docMk/>
            <pc:sldMk cId="3155313902" sldId="342"/>
            <ac:spMk id="10" creationId="{96E46027-CA17-EA84-AA48-8A0B560E67A6}"/>
          </ac:spMkLst>
        </pc:spChg>
        <pc:spChg chg="del">
          <ac:chgData name="Sarah Murray" userId="e660200d-e08e-43da-ae51-d382fd7351a8" providerId="ADAL" clId="{D2FC5B1E-243B-40C9-8D6F-5955CC5D988A}" dt="2025-10-07T19:58:55.515" v="931" actId="478"/>
          <ac:spMkLst>
            <pc:docMk/>
            <pc:sldMk cId="3155313902" sldId="342"/>
            <ac:spMk id="13" creationId="{00000000-0000-0000-0000-000000000000}"/>
          </ac:spMkLst>
        </pc:spChg>
        <pc:spChg chg="del">
          <ac:chgData name="Sarah Murray" userId="e660200d-e08e-43da-ae51-d382fd7351a8" providerId="ADAL" clId="{D2FC5B1E-243B-40C9-8D6F-5955CC5D988A}" dt="2025-10-07T19:59:06.776" v="937" actId="478"/>
          <ac:spMkLst>
            <pc:docMk/>
            <pc:sldMk cId="3155313902" sldId="342"/>
            <ac:spMk id="14" creationId="{152379A7-03CB-6FAE-5046-3036BDBCA912}"/>
          </ac:spMkLst>
        </pc:spChg>
        <pc:spChg chg="mod">
          <ac:chgData name="Sarah Murray" userId="e660200d-e08e-43da-ae51-d382fd7351a8" providerId="ADAL" clId="{D2FC5B1E-243B-40C9-8D6F-5955CC5D988A}" dt="2025-10-07T19:59:39.713" v="969" actId="20577"/>
          <ac:spMkLst>
            <pc:docMk/>
            <pc:sldMk cId="3155313902" sldId="342"/>
            <ac:spMk id="24" creationId="{00000000-0000-0000-0000-000000000000}"/>
          </ac:spMkLst>
        </pc:spChg>
        <pc:spChg chg="del">
          <ac:chgData name="Sarah Murray" userId="e660200d-e08e-43da-ae51-d382fd7351a8" providerId="ADAL" clId="{D2FC5B1E-243B-40C9-8D6F-5955CC5D988A}" dt="2025-10-07T19:59:02.473" v="935" actId="478"/>
          <ac:spMkLst>
            <pc:docMk/>
            <pc:sldMk cId="3155313902" sldId="342"/>
            <ac:spMk id="25" creationId="{A2B7B6D5-C054-1530-A3CE-387B26F2F044}"/>
          </ac:spMkLst>
        </pc:spChg>
        <pc:spChg chg="del">
          <ac:chgData name="Sarah Murray" userId="e660200d-e08e-43da-ae51-d382fd7351a8" providerId="ADAL" clId="{D2FC5B1E-243B-40C9-8D6F-5955CC5D988A}" dt="2025-10-07T19:59:00.591" v="934" actId="478"/>
          <ac:spMkLst>
            <pc:docMk/>
            <pc:sldMk cId="3155313902" sldId="342"/>
            <ac:spMk id="26" creationId="{A1CA52AF-E75A-3379-77B8-94AAC4C17FDB}"/>
          </ac:spMkLst>
        </pc:spChg>
        <pc:spChg chg="del mod">
          <ac:chgData name="Sarah Murray" userId="e660200d-e08e-43da-ae51-d382fd7351a8" providerId="ADAL" clId="{D2FC5B1E-243B-40C9-8D6F-5955CC5D988A}" dt="2025-10-07T19:58:58.694" v="933" actId="478"/>
          <ac:spMkLst>
            <pc:docMk/>
            <pc:sldMk cId="3155313902" sldId="342"/>
            <ac:spMk id="27" creationId="{A6F9B6BE-3AA2-FA86-7149-CFDAA21B16AC}"/>
          </ac:spMkLst>
        </pc:spChg>
        <pc:spChg chg="mod">
          <ac:chgData name="Sarah Murray" userId="e660200d-e08e-43da-ae51-d382fd7351a8" providerId="ADAL" clId="{D2FC5B1E-243B-40C9-8D6F-5955CC5D988A}" dt="2025-10-07T19:59:49.692" v="970" actId="14100"/>
          <ac:spMkLst>
            <pc:docMk/>
            <pc:sldMk cId="3155313902" sldId="342"/>
            <ac:spMk id="28" creationId="{55A2FB42-FCAE-217F-3CCD-8C8012E9BC2A}"/>
          </ac:spMkLst>
        </pc:spChg>
        <pc:spChg chg="del">
          <ac:chgData name="Sarah Murray" userId="e660200d-e08e-43da-ae51-d382fd7351a8" providerId="ADAL" clId="{D2FC5B1E-243B-40C9-8D6F-5955CC5D988A}" dt="2025-10-07T19:59:04.920" v="936" actId="478"/>
          <ac:spMkLst>
            <pc:docMk/>
            <pc:sldMk cId="3155313902" sldId="342"/>
            <ac:spMk id="29" creationId="{A83EB248-4C0F-5270-DFEE-8BDBBAEE11D9}"/>
          </ac:spMkLst>
        </pc:spChg>
        <pc:grpChg chg="del">
          <ac:chgData name="Sarah Murray" userId="e660200d-e08e-43da-ae51-d382fd7351a8" providerId="ADAL" clId="{D2FC5B1E-243B-40C9-8D6F-5955CC5D988A}" dt="2025-10-07T19:58:44.876" v="929" actId="478"/>
          <ac:grpSpMkLst>
            <pc:docMk/>
            <pc:sldMk cId="3155313902" sldId="342"/>
            <ac:grpSpMk id="2" creationId="{00000000-0000-0000-0000-000000000000}"/>
          </ac:grpSpMkLst>
        </pc:grpChg>
        <pc:grpChg chg="mod">
          <ac:chgData name="Sarah Murray" userId="e660200d-e08e-43da-ae51-d382fd7351a8" providerId="ADAL" clId="{D2FC5B1E-243B-40C9-8D6F-5955CC5D988A}" dt="2025-10-07T19:59:13" v="938" actId="14100"/>
          <ac:grpSpMkLst>
            <pc:docMk/>
            <pc:sldMk cId="3155313902" sldId="342"/>
            <ac:grpSpMk id="5" creationId="{00000000-0000-0000-0000-000000000000}"/>
          </ac:grpSpMkLst>
        </pc:grpChg>
        <pc:grpChg chg="mod">
          <ac:chgData name="Sarah Murray" userId="e660200d-e08e-43da-ae51-d382fd7351a8" providerId="ADAL" clId="{D2FC5B1E-243B-40C9-8D6F-5955CC5D988A}" dt="2025-10-07T19:59:21.469" v="939" actId="14100"/>
          <ac:grpSpMkLst>
            <pc:docMk/>
            <pc:sldMk cId="3155313902" sldId="342"/>
            <ac:grpSpMk id="8" creationId="{00000000-0000-0000-0000-000000000000}"/>
          </ac:grpSpMkLst>
        </pc:grpChg>
        <pc:grpChg chg="del">
          <ac:chgData name="Sarah Murray" userId="e660200d-e08e-43da-ae51-d382fd7351a8" providerId="ADAL" clId="{D2FC5B1E-243B-40C9-8D6F-5955CC5D988A}" dt="2025-10-07T19:58:50.115" v="930" actId="478"/>
          <ac:grpSpMkLst>
            <pc:docMk/>
            <pc:sldMk cId="3155313902" sldId="342"/>
            <ac:grpSpMk id="11" creationId="{00000000-0000-0000-0000-000000000000}"/>
          </ac:grpSpMkLst>
        </pc:grpChg>
      </pc:sldChg>
      <pc:sldChg chg="add">
        <pc:chgData name="Sarah Murray" userId="e660200d-e08e-43da-ae51-d382fd7351a8" providerId="ADAL" clId="{D2FC5B1E-243B-40C9-8D6F-5955CC5D988A}" dt="2025-10-07T19:58:24.863" v="928"/>
        <pc:sldMkLst>
          <pc:docMk/>
          <pc:sldMk cId="1324782843" sldId="346"/>
        </pc:sldMkLst>
      </pc:sldChg>
      <pc:sldChg chg="addSp modSp add mod ord">
        <pc:chgData name="Sarah Murray" userId="e660200d-e08e-43da-ae51-d382fd7351a8" providerId="ADAL" clId="{D2FC5B1E-243B-40C9-8D6F-5955CC5D988A}" dt="2025-10-08T18:38:22.380" v="1156" actId="20577"/>
        <pc:sldMkLst>
          <pc:docMk/>
          <pc:sldMk cId="3080022652" sldId="347"/>
        </pc:sldMkLst>
        <pc:spChg chg="add mod">
          <ac:chgData name="Sarah Murray" userId="e660200d-e08e-43da-ae51-d382fd7351a8" providerId="ADAL" clId="{D2FC5B1E-243B-40C9-8D6F-5955CC5D988A}" dt="2025-10-08T18:38:22.380" v="1156" actId="20577"/>
          <ac:spMkLst>
            <pc:docMk/>
            <pc:sldMk cId="3080022652" sldId="347"/>
            <ac:spMk id="5" creationId="{E5382055-71E8-1489-44B5-76C82D3AD4CA}"/>
          </ac:spMkLst>
        </pc:spChg>
        <pc:spChg chg="mod">
          <ac:chgData name="Sarah Murray" userId="e660200d-e08e-43da-ae51-d382fd7351a8" providerId="ADAL" clId="{D2FC5B1E-243B-40C9-8D6F-5955CC5D988A}" dt="2025-10-08T18:37:57.780" v="1116"/>
          <ac:spMkLst>
            <pc:docMk/>
            <pc:sldMk cId="3080022652" sldId="347"/>
            <ac:spMk id="13" creationId="{FB84C495-866E-436F-7D86-D74EF6BA1A34}"/>
          </ac:spMkLst>
        </pc:spChg>
        <pc:spChg chg="mod">
          <ac:chgData name="Sarah Murray" userId="e660200d-e08e-43da-ae51-d382fd7351a8" providerId="ADAL" clId="{D2FC5B1E-243B-40C9-8D6F-5955CC5D988A}" dt="2025-10-08T18:37:57.780" v="1116"/>
          <ac:spMkLst>
            <pc:docMk/>
            <pc:sldMk cId="3080022652" sldId="347"/>
            <ac:spMk id="27" creationId="{E97BCE18-99C1-C92F-8B12-D61FACA26BF7}"/>
          </ac:spMkLst>
        </pc:spChg>
        <pc:grpChg chg="add mod">
          <ac:chgData name="Sarah Murray" userId="e660200d-e08e-43da-ae51-d382fd7351a8" providerId="ADAL" clId="{D2FC5B1E-243B-40C9-8D6F-5955CC5D988A}" dt="2025-10-08T18:38:10.411" v="1118" actId="1076"/>
          <ac:grpSpMkLst>
            <pc:docMk/>
            <pc:sldMk cId="3080022652" sldId="347"/>
            <ac:grpSpMk id="12" creationId="{2528E1C7-8EBF-4D68-2A27-EF4304C0120C}"/>
          </ac:grpSpMkLst>
        </pc:grpChg>
      </pc:sldChg>
      <pc:sldChg chg="modSp add mod">
        <pc:chgData name="Sarah Murray" userId="e660200d-e08e-43da-ae51-d382fd7351a8" providerId="ADAL" clId="{D2FC5B1E-243B-40C9-8D6F-5955CC5D988A}" dt="2025-10-07T16:04:35.339" v="2" actId="20577"/>
        <pc:sldMkLst>
          <pc:docMk/>
          <pc:sldMk cId="4046154691" sldId="349"/>
        </pc:sldMkLst>
        <pc:spChg chg="mod">
          <ac:chgData name="Sarah Murray" userId="e660200d-e08e-43da-ae51-d382fd7351a8" providerId="ADAL" clId="{D2FC5B1E-243B-40C9-8D6F-5955CC5D988A}" dt="2025-10-07T16:04:35.339" v="2" actId="20577"/>
          <ac:spMkLst>
            <pc:docMk/>
            <pc:sldMk cId="4046154691" sldId="349"/>
            <ac:spMk id="20" creationId="{A61B4D05-13AD-0F7E-41FA-D533D5A0726D}"/>
          </ac:spMkLst>
        </pc:spChg>
      </pc:sldChg>
      <pc:sldChg chg="add del mod setBg modClrScheme chgLayout">
        <pc:chgData name="Sarah Murray" userId="e660200d-e08e-43da-ae51-d382fd7351a8" providerId="ADAL" clId="{D2FC5B1E-243B-40C9-8D6F-5955CC5D988A}" dt="2025-10-07T16:15:06.442" v="174" actId="47"/>
        <pc:sldMkLst>
          <pc:docMk/>
          <pc:sldMk cId="2452564298" sldId="350"/>
        </pc:sldMkLst>
      </pc:sldChg>
      <pc:sldChg chg="addSp delSp modSp add mod">
        <pc:chgData name="Sarah Murray" userId="e660200d-e08e-43da-ae51-d382fd7351a8" providerId="ADAL" clId="{D2FC5B1E-243B-40C9-8D6F-5955CC5D988A}" dt="2025-10-07T19:34:04.749" v="523" actId="478"/>
        <pc:sldMkLst>
          <pc:docMk/>
          <pc:sldMk cId="3113126186" sldId="350"/>
        </pc:sldMkLst>
        <pc:spChg chg="add mod">
          <ac:chgData name="Sarah Murray" userId="e660200d-e08e-43da-ae51-d382fd7351a8" providerId="ADAL" clId="{D2FC5B1E-243B-40C9-8D6F-5955CC5D988A}" dt="2025-10-07T19:33:22.581" v="516" actId="1076"/>
          <ac:spMkLst>
            <pc:docMk/>
            <pc:sldMk cId="3113126186" sldId="350"/>
            <ac:spMk id="17" creationId="{2571ACA7-E11C-1CF4-B354-24D28CF144F9}"/>
          </ac:spMkLst>
        </pc:spChg>
        <pc:spChg chg="add del mod">
          <ac:chgData name="Sarah Murray" userId="e660200d-e08e-43da-ae51-d382fd7351a8" providerId="ADAL" clId="{D2FC5B1E-243B-40C9-8D6F-5955CC5D988A}" dt="2025-10-07T19:33:57.646" v="522" actId="478"/>
          <ac:spMkLst>
            <pc:docMk/>
            <pc:sldMk cId="3113126186" sldId="350"/>
            <ac:spMk id="18" creationId="{86DB1CAA-DE18-83BE-DD25-65823AF7E529}"/>
          </ac:spMkLst>
        </pc:spChg>
        <pc:graphicFrameChg chg="mod modGraphic">
          <ac:chgData name="Sarah Murray" userId="e660200d-e08e-43da-ae51-d382fd7351a8" providerId="ADAL" clId="{D2FC5B1E-243B-40C9-8D6F-5955CC5D988A}" dt="2025-10-07T19:33:34.004" v="517" actId="1076"/>
          <ac:graphicFrameMkLst>
            <pc:docMk/>
            <pc:sldMk cId="3113126186" sldId="350"/>
            <ac:graphicFrameMk id="2" creationId="{F14B2B00-F5DC-C7E7-A101-E97251D8FD75}"/>
          </ac:graphicFrameMkLst>
        </pc:graphicFrameChg>
        <pc:graphicFrameChg chg="add del mod modGraphic">
          <ac:chgData name="Sarah Murray" userId="e660200d-e08e-43da-ae51-d382fd7351a8" providerId="ADAL" clId="{D2FC5B1E-243B-40C9-8D6F-5955CC5D988A}" dt="2025-10-07T19:34:04.749" v="523" actId="478"/>
          <ac:graphicFrameMkLst>
            <pc:docMk/>
            <pc:sldMk cId="3113126186" sldId="350"/>
            <ac:graphicFrameMk id="16" creationId="{CE6326F8-CADA-87FD-70E0-E37E509D1016}"/>
          </ac:graphicFrameMkLst>
        </pc:graphicFrameChg>
      </pc:sldChg>
      <pc:sldChg chg="add">
        <pc:chgData name="Sarah Murray" userId="e660200d-e08e-43da-ae51-d382fd7351a8" providerId="ADAL" clId="{D2FC5B1E-243B-40C9-8D6F-5955CC5D988A}" dt="2025-10-07T19:33:48.729" v="520" actId="2890"/>
        <pc:sldMkLst>
          <pc:docMk/>
          <pc:sldMk cId="13072438" sldId="351"/>
        </pc:sldMkLst>
      </pc:sldChg>
      <pc:sldMasterChg chg="delSldLayout">
        <pc:chgData name="Sarah Murray" userId="e660200d-e08e-43da-ae51-d382fd7351a8" providerId="ADAL" clId="{D2FC5B1E-243B-40C9-8D6F-5955CC5D988A}" dt="2025-10-07T16:15:06.442" v="174" actId="47"/>
        <pc:sldMasterMkLst>
          <pc:docMk/>
          <pc:sldMasterMk cId="0" sldId="2147483648"/>
        </pc:sldMasterMkLst>
        <pc:sldLayoutChg chg="del">
          <pc:chgData name="Sarah Murray" userId="e660200d-e08e-43da-ae51-d382fd7351a8" providerId="ADAL" clId="{D2FC5B1E-243B-40C9-8D6F-5955CC5D988A}" dt="2025-10-07T16:15:06.442" v="174" actId="47"/>
          <pc:sldLayoutMkLst>
            <pc:docMk/>
            <pc:sldMasterMk cId="0" sldId="2147483648"/>
            <pc:sldLayoutMk cId="836141592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CC1D4-800B-458D-9FB7-C0E6E5013F4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0E3D8-55C6-4FAA-8D5D-017ACEBD1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7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Yourself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0E3D8-55C6-4FAA-8D5D-017ACEBD16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65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0E3D8-55C6-4FAA-8D5D-017ACEBD16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00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A04F-AB4C-7D82-07C2-47297B443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5D6953-7611-949C-8FAA-E8EA84FBE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C83985-A48C-3249-4BBB-1C4479E15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 survivors may need different things or be entitled to other resources.  We can’t really safety plan accurately if we don’t understand the full picture.</a:t>
            </a:r>
          </a:p>
          <a:p>
            <a:r>
              <a:rPr lang="en-US" dirty="0"/>
              <a:t>T-visa: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Advantage to T-visa vs U-Visa is there are caps on both.  Never reached the limit for T-visas in the decades program has existed.  Wait time is substantially less (18 months-2 years).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Lawful T visa status for 4 years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Employment authorization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 provide pathway to lawful permanent residence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get benefits for derivatives (children, spouse, siblings, and parents depending on victim’s age)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Access to public benefits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7F833-615B-C111-D962-C8B82900AB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0E3D8-55C6-4FAA-8D5D-017ACEBD162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82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All DVSPs at least have hotline and basic advocacy/case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5F661-23BC-4658-8A42-D366BC8714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68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ccadv.org/get-help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1071" y="0"/>
            <a:ext cx="4239083" cy="10287000"/>
            <a:chOff x="0" y="0"/>
            <a:chExt cx="5652111" cy="13716000"/>
          </a:xfrm>
        </p:grpSpPr>
        <p:grpSp>
          <p:nvGrpSpPr>
            <p:cNvPr id="3" name="Group 3"/>
            <p:cNvGrpSpPr/>
            <p:nvPr/>
          </p:nvGrpSpPr>
          <p:grpSpPr>
            <a:xfrm>
              <a:off x="2826056" y="0"/>
              <a:ext cx="2826056" cy="13716000"/>
              <a:chOff x="0" y="0"/>
              <a:chExt cx="558233" cy="270933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E78561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413028" y="0"/>
              <a:ext cx="2826056" cy="13716000"/>
              <a:chOff x="0" y="0"/>
              <a:chExt cx="558233" cy="2709333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C39ECA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0" y="0"/>
              <a:ext cx="2826056" cy="13716000"/>
              <a:chOff x="0" y="0"/>
              <a:chExt cx="558233" cy="2709333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440E62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sp>
        <p:nvSpPr>
          <p:cNvPr id="12" name="TextBox 12"/>
          <p:cNvSpPr txBox="1">
            <a:spLocks noGrp="1"/>
          </p:cNvSpPr>
          <p:nvPr>
            <p:ph type="title" idx="4294967295"/>
          </p:nvPr>
        </p:nvSpPr>
        <p:spPr>
          <a:xfrm>
            <a:off x="4055613" y="1101150"/>
            <a:ext cx="13304009" cy="75260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5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Domestic Violence and Human Trafficking</a:t>
            </a:r>
          </a:p>
        </p:txBody>
      </p:sp>
      <p:sp>
        <p:nvSpPr>
          <p:cNvPr id="13" name="Freeform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34872" y="7931066"/>
            <a:ext cx="1932573" cy="1932573"/>
          </a:xfrm>
          <a:custGeom>
            <a:avLst/>
            <a:gdLst/>
            <a:ahLst/>
            <a:cxnLst/>
            <a:rect l="l" t="t" r="r" b="b"/>
            <a:pathLst>
              <a:path w="1932573" h="1932573">
                <a:moveTo>
                  <a:pt x="0" y="0"/>
                </a:moveTo>
                <a:lnTo>
                  <a:pt x="1932573" y="0"/>
                </a:lnTo>
                <a:lnTo>
                  <a:pt x="1932573" y="1932573"/>
                </a:lnTo>
                <a:lnTo>
                  <a:pt x="0" y="19325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84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24D91-2971-4DDC-85C7-B70627F9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7E69C168-F587-047C-CF85-FCD6D00DFB7B}"/>
              </a:ext>
            </a:extLst>
          </p:cNvPr>
          <p:cNvSpPr txBox="1"/>
          <p:nvPr/>
        </p:nvSpPr>
        <p:spPr>
          <a:xfrm>
            <a:off x="2110816" y="1010360"/>
            <a:ext cx="14256399" cy="1430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8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Finding Resources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8C612545-3AFD-DFB0-6CEC-493E5E8077DB}"/>
              </a:ext>
            </a:extLst>
          </p:cNvPr>
          <p:cNvGrpSpPr/>
          <p:nvPr/>
        </p:nvGrpSpPr>
        <p:grpSpPr>
          <a:xfrm>
            <a:off x="17171212" y="269434"/>
            <a:ext cx="472548" cy="472548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9A8142A-0A11-B1FD-8A61-58C8F847C65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57778B24-D597-FAD3-8A42-D38D57BE8E79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EA555AD-3BBE-9122-94E5-929BE4FA3A43}"/>
              </a:ext>
            </a:extLst>
          </p:cNvPr>
          <p:cNvGrpSpPr/>
          <p:nvPr/>
        </p:nvGrpSpPr>
        <p:grpSpPr>
          <a:xfrm>
            <a:off x="16400197" y="269434"/>
            <a:ext cx="472548" cy="472548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908255F1-07B7-2367-3681-CEB900D276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59354618-5B41-CE9B-4B65-28C403E6A210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CDF6BE11-90AB-C1BF-BEDA-60CC3B4FA884}"/>
              </a:ext>
            </a:extLst>
          </p:cNvPr>
          <p:cNvGrpSpPr/>
          <p:nvPr/>
        </p:nvGrpSpPr>
        <p:grpSpPr>
          <a:xfrm>
            <a:off x="15629183" y="269434"/>
            <a:ext cx="472548" cy="472548"/>
            <a:chOff x="0" y="0"/>
            <a:chExt cx="812800" cy="81280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1320B37F-7C30-7FF5-6D7B-511C4BB2262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B6B75346-93F4-855C-5C24-EF3D9423C870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866C50A7-5FC7-714A-ACC8-1E1917455C1E}"/>
              </a:ext>
            </a:extLst>
          </p:cNvPr>
          <p:cNvSpPr txBox="1"/>
          <p:nvPr/>
        </p:nvSpPr>
        <p:spPr>
          <a:xfrm>
            <a:off x="5252921" y="9715500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17" name="AutoShape 17">
            <a:extLst>
              <a:ext uri="{FF2B5EF4-FFF2-40B4-BE49-F238E27FC236}">
                <a16:creationId xmlns:a16="http://schemas.microsoft.com/office/drawing/2014/main" id="{186672BA-F2AF-8471-E465-766C34A42C8A}"/>
              </a:ext>
            </a:extLst>
          </p:cNvPr>
          <p:cNvSpPr/>
          <p:nvPr/>
        </p:nvSpPr>
        <p:spPr>
          <a:xfrm>
            <a:off x="0" y="9976485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AutoShape 18">
            <a:extLst>
              <a:ext uri="{FF2B5EF4-FFF2-40B4-BE49-F238E27FC236}">
                <a16:creationId xmlns:a16="http://schemas.microsoft.com/office/drawing/2014/main" id="{0650F355-490A-96EE-23A3-CBAF25F11026}"/>
              </a:ext>
            </a:extLst>
          </p:cNvPr>
          <p:cNvSpPr/>
          <p:nvPr/>
        </p:nvSpPr>
        <p:spPr>
          <a:xfrm flipV="1">
            <a:off x="13035079" y="9976485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6EA3B1FF-6511-48CD-7B6E-19F708305721}"/>
              </a:ext>
            </a:extLst>
          </p:cNvPr>
          <p:cNvSpPr txBox="1"/>
          <p:nvPr/>
        </p:nvSpPr>
        <p:spPr>
          <a:xfrm>
            <a:off x="1752600" y="2605477"/>
            <a:ext cx="15120145" cy="2077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500">
                <a:latin typeface="Alatsi" panose="020B0604020202020204" charset="0"/>
              </a:rPr>
              <a:t>You can find more information on the Get Help page on the NCCADV website </a:t>
            </a:r>
          </a:p>
          <a:p>
            <a:pPr algn="ctr"/>
            <a:r>
              <a:rPr lang="en-US" sz="4000">
                <a:solidFill>
                  <a:srgbClr val="440E62"/>
                </a:solidFill>
                <a:latin typeface="Alatsi" panose="020B060402020202020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Get Help</a:t>
            </a:r>
            <a:endParaRPr lang="en-US" sz="4000">
              <a:solidFill>
                <a:srgbClr val="440E62"/>
              </a:solidFill>
            </a:endParaRPr>
          </a:p>
        </p:txBody>
      </p:sp>
      <p:pic>
        <p:nvPicPr>
          <p:cNvPr id="21" name="Picture 20" descr="A map of the state of north carolina&#10;&#10;Description automatically generated">
            <a:extLst>
              <a:ext uri="{FF2B5EF4-FFF2-40B4-BE49-F238E27FC236}">
                <a16:creationId xmlns:a16="http://schemas.microsoft.com/office/drawing/2014/main" id="{A728E52D-37D1-D405-D943-482D9891D0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299" y="4788705"/>
            <a:ext cx="9252745" cy="482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782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4554977" y="2154731"/>
            <a:ext cx="11627497" cy="251470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057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695" b="0" i="0" u="none" strike="noStrike" kern="1200" cap="none" spc="0" normalizeH="0" baseline="0" noProof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CONTACT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033857" y="5556419"/>
            <a:ext cx="10669737" cy="19885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35"/>
              </a:lnSpc>
            </a:pPr>
            <a:r>
              <a:rPr lang="en-US" sz="5739" dirty="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Sarah Murray, Training Director</a:t>
            </a:r>
          </a:p>
          <a:p>
            <a:pPr algn="ctr">
              <a:lnSpc>
                <a:spcPts val="8035"/>
              </a:lnSpc>
            </a:pPr>
            <a:r>
              <a:rPr lang="en-US" sz="5739" dirty="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training@nccadv.org</a:t>
            </a:r>
          </a:p>
        </p:txBody>
      </p: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1071" y="0"/>
            <a:ext cx="4239083" cy="10287000"/>
            <a:chOff x="0" y="0"/>
            <a:chExt cx="5652111" cy="13716000"/>
          </a:xfrm>
        </p:grpSpPr>
        <p:grpSp>
          <p:nvGrpSpPr>
            <p:cNvPr id="5" name="Group 5"/>
            <p:cNvGrpSpPr/>
            <p:nvPr/>
          </p:nvGrpSpPr>
          <p:grpSpPr>
            <a:xfrm>
              <a:off x="2826056" y="0"/>
              <a:ext cx="2826056" cy="13716000"/>
              <a:chOff x="0" y="0"/>
              <a:chExt cx="558233" cy="2709333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C39ECA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1413028" y="0"/>
              <a:ext cx="2826056" cy="13716000"/>
              <a:chOff x="0" y="0"/>
              <a:chExt cx="558233" cy="270933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440E62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0" y="0"/>
              <a:ext cx="2826056" cy="13716000"/>
              <a:chOff x="0" y="0"/>
              <a:chExt cx="558233" cy="2709333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558233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558233" h="27093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E78561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sp>
        <p:nvSpPr>
          <p:cNvPr id="14" name="Freeform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34872" y="7931066"/>
            <a:ext cx="1932573" cy="1932573"/>
          </a:xfrm>
          <a:custGeom>
            <a:avLst/>
            <a:gdLst/>
            <a:ahLst/>
            <a:cxnLst/>
            <a:rect l="l" t="t" r="r" b="b"/>
            <a:pathLst>
              <a:path w="1932573" h="1932573">
                <a:moveTo>
                  <a:pt x="0" y="0"/>
                </a:moveTo>
                <a:lnTo>
                  <a:pt x="1932573" y="0"/>
                </a:lnTo>
                <a:lnTo>
                  <a:pt x="1932573" y="1932573"/>
                </a:lnTo>
                <a:lnTo>
                  <a:pt x="0" y="19325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E89A7-70E6-C560-1212-97E32A422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AB8C275-B557-1743-4364-C03B314432A2}"/>
              </a:ext>
            </a:extLst>
          </p:cNvPr>
          <p:cNvSpPr txBox="1"/>
          <p:nvPr/>
        </p:nvSpPr>
        <p:spPr>
          <a:xfrm>
            <a:off x="1987737" y="1858818"/>
            <a:ext cx="14256399" cy="1430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5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NCCADV</a:t>
            </a: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A46538E-5ACC-0051-7B35-72130845B00E}"/>
              </a:ext>
            </a:extLst>
          </p:cNvPr>
          <p:cNvGrpSpPr/>
          <p:nvPr/>
        </p:nvGrpSpPr>
        <p:grpSpPr>
          <a:xfrm>
            <a:off x="1987737" y="4185616"/>
            <a:ext cx="14312525" cy="3565047"/>
            <a:chOff x="0" y="0"/>
            <a:chExt cx="3769554" cy="938942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70B13EF-EA27-CB23-5688-C1D7F14A9B48}"/>
                </a:ext>
              </a:extLst>
            </p:cNvPr>
            <p:cNvSpPr/>
            <p:nvPr/>
          </p:nvSpPr>
          <p:spPr>
            <a:xfrm>
              <a:off x="0" y="0"/>
              <a:ext cx="3769554" cy="938942"/>
            </a:xfrm>
            <a:custGeom>
              <a:avLst/>
              <a:gdLst/>
              <a:ahLst/>
              <a:cxnLst/>
              <a:rect l="l" t="t" r="r" b="b"/>
              <a:pathLst>
                <a:path w="3769554" h="938942">
                  <a:moveTo>
                    <a:pt x="27587" y="0"/>
                  </a:moveTo>
                  <a:lnTo>
                    <a:pt x="3741967" y="0"/>
                  </a:lnTo>
                  <a:cubicBezTo>
                    <a:pt x="3757203" y="0"/>
                    <a:pt x="3769554" y="12351"/>
                    <a:pt x="3769554" y="27587"/>
                  </a:cubicBezTo>
                  <a:lnTo>
                    <a:pt x="3769554" y="911356"/>
                  </a:lnTo>
                  <a:cubicBezTo>
                    <a:pt x="3769554" y="926591"/>
                    <a:pt x="3757203" y="938942"/>
                    <a:pt x="3741967" y="938942"/>
                  </a:cubicBezTo>
                  <a:lnTo>
                    <a:pt x="27587" y="938942"/>
                  </a:lnTo>
                  <a:cubicBezTo>
                    <a:pt x="12351" y="938942"/>
                    <a:pt x="0" y="926591"/>
                    <a:pt x="0" y="911356"/>
                  </a:cubicBezTo>
                  <a:lnTo>
                    <a:pt x="0" y="27587"/>
                  </a:lnTo>
                  <a:cubicBezTo>
                    <a:pt x="0" y="12351"/>
                    <a:pt x="12351" y="0"/>
                    <a:pt x="27587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5BAE726-4180-EB38-AD92-2B99C1E354D2}"/>
                </a:ext>
              </a:extLst>
            </p:cNvPr>
            <p:cNvSpPr txBox="1"/>
            <p:nvPr/>
          </p:nvSpPr>
          <p:spPr>
            <a:xfrm>
              <a:off x="0" y="-95250"/>
              <a:ext cx="3769554" cy="10341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0D9C01ED-996E-D349-1A74-240DD769116F}"/>
              </a:ext>
            </a:extLst>
          </p:cNvPr>
          <p:cNvGrpSpPr/>
          <p:nvPr/>
        </p:nvGrpSpPr>
        <p:grpSpPr>
          <a:xfrm>
            <a:off x="17171212" y="269434"/>
            <a:ext cx="472548" cy="472548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406E4E7-6E61-700A-8AD2-1AC9090F95F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9AB02436-DFF6-6044-BCA4-0B37B8B03ECF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7E22F5E6-8E26-DF05-D43D-1A6CA8805FFC}"/>
              </a:ext>
            </a:extLst>
          </p:cNvPr>
          <p:cNvGrpSpPr/>
          <p:nvPr/>
        </p:nvGrpSpPr>
        <p:grpSpPr>
          <a:xfrm>
            <a:off x="16400197" y="269434"/>
            <a:ext cx="472548" cy="472548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8FCD9A0A-8DDE-97ED-6C65-C1F76598FAC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D763DFB7-2FA6-1A97-14EA-88F15089779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E9068708-80F0-3D93-6A53-082D1638F03C}"/>
              </a:ext>
            </a:extLst>
          </p:cNvPr>
          <p:cNvGrpSpPr/>
          <p:nvPr/>
        </p:nvGrpSpPr>
        <p:grpSpPr>
          <a:xfrm>
            <a:off x="15629183" y="269434"/>
            <a:ext cx="472548" cy="472548"/>
            <a:chOff x="0" y="0"/>
            <a:chExt cx="812800" cy="81280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B9FF2202-0D06-0FEF-0FDF-8E5837B5AD0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14B3C451-F762-D41A-B16A-0C633B14C9C2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C6615C65-C190-3DDF-34B7-08C20C244282}"/>
              </a:ext>
            </a:extLst>
          </p:cNvPr>
          <p:cNvSpPr txBox="1"/>
          <p:nvPr/>
        </p:nvSpPr>
        <p:spPr>
          <a:xfrm>
            <a:off x="5252921" y="9450319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17" name="AutoShape 17">
            <a:extLst>
              <a:ext uri="{FF2B5EF4-FFF2-40B4-BE49-F238E27FC236}">
                <a16:creationId xmlns:a16="http://schemas.microsoft.com/office/drawing/2014/main" id="{519F16BD-00BE-BE25-707C-BE3471A95395}"/>
              </a:ext>
            </a:extLst>
          </p:cNvPr>
          <p:cNvSpPr/>
          <p:nvPr/>
        </p:nvSpPr>
        <p:spPr>
          <a:xfrm>
            <a:off x="0" y="9711304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AutoShape 18">
            <a:extLst>
              <a:ext uri="{FF2B5EF4-FFF2-40B4-BE49-F238E27FC236}">
                <a16:creationId xmlns:a16="http://schemas.microsoft.com/office/drawing/2014/main" id="{68E05850-D7ED-8BC6-8109-7C0D8C35B460}"/>
              </a:ext>
            </a:extLst>
          </p:cNvPr>
          <p:cNvSpPr/>
          <p:nvPr/>
        </p:nvSpPr>
        <p:spPr>
          <a:xfrm flipV="1">
            <a:off x="13035079" y="9711304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A61B4D05-13AD-0F7E-41FA-D533D5A0726D}"/>
              </a:ext>
            </a:extLst>
          </p:cNvPr>
          <p:cNvSpPr txBox="1"/>
          <p:nvPr/>
        </p:nvSpPr>
        <p:spPr>
          <a:xfrm>
            <a:off x="1987736" y="4299000"/>
            <a:ext cx="14256399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latsi" panose="020B0604020202020204" charset="0"/>
              </a:rPr>
              <a:t>Statewide membership organization </a:t>
            </a:r>
            <a:r>
              <a:rPr lang="en-US" sz="5400" b="1" dirty="0">
                <a:solidFill>
                  <a:srgbClr val="FFB380"/>
                </a:solidFill>
                <a:latin typeface="Alatsi" panose="020B0604020202020204" charset="0"/>
              </a:rPr>
              <a:t>serving all 100 NC counties</a:t>
            </a:r>
            <a:r>
              <a:rPr lang="en-US" sz="5400" b="1" dirty="0">
                <a:solidFill>
                  <a:srgbClr val="E78561"/>
                </a:solidFill>
                <a:latin typeface="Alatsi" panose="020B0604020202020204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Alatsi" panose="020B0604020202020204" charset="0"/>
              </a:rPr>
              <a:t>and approximately </a:t>
            </a:r>
            <a:r>
              <a:rPr lang="en-US" sz="5400" b="1" dirty="0">
                <a:solidFill>
                  <a:srgbClr val="FFB380"/>
                </a:solidFill>
                <a:latin typeface="Alatsi" panose="020B0604020202020204" charset="0"/>
              </a:rPr>
              <a:t>80 domestic violence organizations</a:t>
            </a:r>
          </a:p>
        </p:txBody>
      </p:sp>
    </p:spTree>
    <p:extLst>
      <p:ext uri="{BB962C8B-B14F-4D97-AF65-F5344CB8AC3E}">
        <p14:creationId xmlns:p14="http://schemas.microsoft.com/office/powerpoint/2010/main" val="404615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2553980" y="866775"/>
            <a:ext cx="13180039" cy="14509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18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99" b="0" i="0" u="none" strike="noStrike" kern="1200" cap="none" spc="0" normalizeH="0" baseline="0" noProof="0" dirty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Four Branches of Work</a:t>
            </a:r>
          </a:p>
        </p:txBody>
      </p:sp>
      <p:sp>
        <p:nvSpPr>
          <p:cNvPr id="3" name="TextBox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52921" y="9450319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4" name="Auto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11304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3035079" y="9711304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276048" y="381866"/>
            <a:ext cx="472548" cy="472548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505034" y="381866"/>
            <a:ext cx="472548" cy="472548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3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734020" y="381866"/>
            <a:ext cx="472548" cy="472548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37FFDE1C-6560-1EB8-DCFB-810DD505C268}"/>
              </a:ext>
            </a:extLst>
          </p:cNvPr>
          <p:cNvSpPr/>
          <p:nvPr/>
        </p:nvSpPr>
        <p:spPr>
          <a:xfrm>
            <a:off x="1444171" y="3315246"/>
            <a:ext cx="3483429" cy="37446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1A3E06E-EEC4-4483-3323-B8270C286152}"/>
              </a:ext>
            </a:extLst>
          </p:cNvPr>
          <p:cNvSpPr/>
          <p:nvPr/>
        </p:nvSpPr>
        <p:spPr>
          <a:xfrm>
            <a:off x="13494153" y="3271160"/>
            <a:ext cx="3483429" cy="37446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D7F44D9-2A4C-3B29-E412-9B95E420B4A9}"/>
              </a:ext>
            </a:extLst>
          </p:cNvPr>
          <p:cNvSpPr/>
          <p:nvPr/>
        </p:nvSpPr>
        <p:spPr>
          <a:xfrm>
            <a:off x="9339943" y="3366680"/>
            <a:ext cx="3483429" cy="37446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66B8269-6045-3E7E-6189-A5B3EF57CC67}"/>
              </a:ext>
            </a:extLst>
          </p:cNvPr>
          <p:cNvSpPr/>
          <p:nvPr/>
        </p:nvSpPr>
        <p:spPr>
          <a:xfrm>
            <a:off x="5392057" y="3366680"/>
            <a:ext cx="3483429" cy="374468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D7C894-72BE-FEA3-CDD4-257536B0DDB3}"/>
              </a:ext>
            </a:extLst>
          </p:cNvPr>
          <p:cNvSpPr txBox="1"/>
          <p:nvPr/>
        </p:nvSpPr>
        <p:spPr>
          <a:xfrm>
            <a:off x="14273878" y="4833643"/>
            <a:ext cx="2467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Programs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DD00E8-58E7-D533-54BA-68F6F5A309B7}"/>
              </a:ext>
            </a:extLst>
          </p:cNvPr>
          <p:cNvSpPr txBox="1"/>
          <p:nvPr/>
        </p:nvSpPr>
        <p:spPr>
          <a:xfrm>
            <a:off x="10182872" y="4885077"/>
            <a:ext cx="2467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Training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6B7805-CE66-8B67-DBD4-78B1F8445FC8}"/>
              </a:ext>
            </a:extLst>
          </p:cNvPr>
          <p:cNvSpPr txBox="1"/>
          <p:nvPr/>
        </p:nvSpPr>
        <p:spPr>
          <a:xfrm>
            <a:off x="2067184" y="4560594"/>
            <a:ext cx="2467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Technical Assistance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685398-199F-E3AC-3F00-A39865EFF259}"/>
              </a:ext>
            </a:extLst>
          </p:cNvPr>
          <p:cNvSpPr txBox="1"/>
          <p:nvPr/>
        </p:nvSpPr>
        <p:spPr>
          <a:xfrm>
            <a:off x="6408057" y="4560595"/>
            <a:ext cx="2467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Public Policy</a:t>
            </a:r>
          </a:p>
        </p:txBody>
      </p:sp>
    </p:spTree>
    <p:extLst>
      <p:ext uri="{BB962C8B-B14F-4D97-AF65-F5344CB8AC3E}">
        <p14:creationId xmlns:p14="http://schemas.microsoft.com/office/powerpoint/2010/main" val="3289172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782601" y="0"/>
            <a:ext cx="2505399" cy="10287000"/>
            <a:chOff x="0" y="0"/>
            <a:chExt cx="65985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9858" cy="2709333"/>
            </a:xfrm>
            <a:custGeom>
              <a:avLst/>
              <a:gdLst/>
              <a:ahLst/>
              <a:cxnLst/>
              <a:rect l="l" t="t" r="r" b="b"/>
              <a:pathLst>
                <a:path w="659858" h="2709333">
                  <a:moveTo>
                    <a:pt x="0" y="0"/>
                  </a:moveTo>
                  <a:lnTo>
                    <a:pt x="659858" y="0"/>
                  </a:lnTo>
                  <a:lnTo>
                    <a:pt x="65985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659858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10565" y="9473592"/>
            <a:ext cx="472548" cy="472548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39550" y="9473592"/>
            <a:ext cx="472548" cy="472548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1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8536" y="9473592"/>
            <a:ext cx="472548" cy="472548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14" name="TextBox 14"/>
          <p:cNvSpPr txBox="1">
            <a:spLocks noGrp="1"/>
          </p:cNvSpPr>
          <p:nvPr>
            <p:ph type="title" idx="4294967295"/>
          </p:nvPr>
        </p:nvSpPr>
        <p:spPr>
          <a:xfrm>
            <a:off x="1567796" y="1214005"/>
            <a:ext cx="14256399" cy="23492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12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122" b="0" i="0" u="none" strike="noStrike" kern="1200" cap="none" spc="0" normalizeH="0" baseline="0" noProof="0" dirty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NCCADV and Human Trafficking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96782" y="3960448"/>
            <a:ext cx="14705320" cy="67611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Historically HT has lived with NCCASA</a:t>
            </a:r>
          </a:p>
          <a:p>
            <a:pPr marL="571500" indent="-571500" algn="l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NCCADV received recent grant from DWY</a:t>
            </a:r>
          </a:p>
          <a:p>
            <a:pPr marL="571500" indent="-571500" algn="l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Recent trainings for field emphasizing:</a:t>
            </a:r>
          </a:p>
          <a:p>
            <a:pPr marL="1028700" lvl="1" indent="-571500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Traffickers can be partners or family members</a:t>
            </a:r>
          </a:p>
          <a:p>
            <a:pPr marL="1028700" lvl="1" indent="-571500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Minors participating in commercial sex regardless of force, fraud, or coercion</a:t>
            </a:r>
          </a:p>
          <a:p>
            <a:pPr marL="1028700" lvl="1" indent="-571500">
              <a:lnSpc>
                <a:spcPts val="5852"/>
              </a:lnSpc>
              <a:buFont typeface="Arial" panose="020B0604020202020204" pitchFamily="34" charset="0"/>
              <a:buChar char="•"/>
            </a:pPr>
            <a:r>
              <a:rPr lang="en-US" sz="4180" dirty="0">
                <a:solidFill>
                  <a:srgbClr val="000000"/>
                </a:solidFill>
                <a:latin typeface="Alatsi"/>
                <a:ea typeface="Alatsi"/>
                <a:cs typeface="Alatsi"/>
                <a:sym typeface="Alatsi"/>
              </a:rPr>
              <a:t>Unique safety planning considerations</a:t>
            </a:r>
          </a:p>
          <a:p>
            <a:pPr marL="1028700" lvl="1" indent="-571500">
              <a:lnSpc>
                <a:spcPts val="5852"/>
              </a:lnSpc>
              <a:buFont typeface="Arial" panose="020B0604020202020204" pitchFamily="34" charset="0"/>
              <a:buChar char="•"/>
            </a:pPr>
            <a:endParaRPr lang="en-US" sz="4180" dirty="0">
              <a:solidFill>
                <a:srgbClr val="000000"/>
              </a:solidFill>
              <a:latin typeface="Alatsi"/>
              <a:ea typeface="Alatsi"/>
              <a:cs typeface="Alatsi"/>
              <a:sym typeface="Alatsi"/>
            </a:endParaRPr>
          </a:p>
          <a:p>
            <a:pPr marL="571500" indent="-571500" algn="l">
              <a:lnSpc>
                <a:spcPts val="5852"/>
              </a:lnSpc>
              <a:buFont typeface="Arial" panose="020B0604020202020204" pitchFamily="34" charset="0"/>
              <a:buChar char="•"/>
            </a:pPr>
            <a:endParaRPr lang="en-US" sz="4180" dirty="0">
              <a:solidFill>
                <a:srgbClr val="000000"/>
              </a:solidFill>
              <a:latin typeface="Alatsi"/>
              <a:ea typeface="Alatsi"/>
              <a:cs typeface="Alatsi"/>
              <a:sym typeface="Alats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61629-1738-005E-481E-D2D3F9C1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>
            <a:extLst>
              <a:ext uri="{FF2B5EF4-FFF2-40B4-BE49-F238E27FC236}">
                <a16:creationId xmlns:a16="http://schemas.microsoft.com/office/drawing/2014/main" id="{BBDC8577-90ED-DA71-2E8E-A09BC48FBDF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53980" y="866775"/>
            <a:ext cx="13180039" cy="14509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18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99" b="0" i="0" u="none" strike="noStrike" kern="1200" cap="none" spc="0" normalizeH="0" baseline="0" noProof="0" dirty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Recent Polling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7C1C7CA-81A6-7957-E800-42142195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52921" y="9450319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C0266410-C73F-9693-F5E4-6BC84E608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11304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188C3417-7AFB-9331-6A37-82C0FBA5E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3035079" y="9711304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0D6A98CA-5AB1-0571-9C75-790C240D3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276048" y="381866"/>
            <a:ext cx="472548" cy="472548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1008C40-A0E5-937F-2A5B-8DD57F7621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16DA8552-143C-F308-2999-6ACEBE04650B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C57E3CA4-5650-1A94-1952-3C8092DFE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505034" y="381866"/>
            <a:ext cx="472548" cy="472548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187E4D70-6A1A-414C-A32F-40983EDF3E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51AB3D14-86C0-440C-E7B0-B9D477C2E736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DC51717C-EA09-6952-6466-72AFF10C6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734020" y="381866"/>
            <a:ext cx="472548" cy="472548"/>
            <a:chOff x="0" y="0"/>
            <a:chExt cx="812800" cy="81280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3E6DFAA5-899E-C43C-38BB-459F8089FDE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AF2067BA-5EF7-9D99-D313-AC71E4CA9F9E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14B2B00-F5DC-C7E7-A101-E97251D8F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693492"/>
              </p:ext>
            </p:extLst>
          </p:nvPr>
        </p:nvGraphicFramePr>
        <p:xfrm>
          <a:off x="3047999" y="2630948"/>
          <a:ext cx="12192000" cy="3017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516996117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460913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How often do you serve survivors of Human Trafficking?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of do you serve survivors of BOTH HT and DV?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375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56% a few times/year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61% a few times/year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78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28% a few times/month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33% a few times/month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495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6% multiple times/week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6% multiple times/week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575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11% never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0% never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97735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2571ACA7-E11C-1CF4-B354-24D28CF144F9}"/>
              </a:ext>
            </a:extLst>
          </p:cNvPr>
          <p:cNvSpPr txBox="1"/>
          <p:nvPr/>
        </p:nvSpPr>
        <p:spPr>
          <a:xfrm>
            <a:off x="3047999" y="2120297"/>
            <a:ext cx="885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Before Training</a:t>
            </a:r>
          </a:p>
        </p:txBody>
      </p:sp>
    </p:spTree>
    <p:extLst>
      <p:ext uri="{BB962C8B-B14F-4D97-AF65-F5344CB8AC3E}">
        <p14:creationId xmlns:p14="http://schemas.microsoft.com/office/powerpoint/2010/main" val="311312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C0F05-18EB-2DBE-FE0E-44D5AE1F5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>
            <a:extLst>
              <a:ext uri="{FF2B5EF4-FFF2-40B4-BE49-F238E27FC236}">
                <a16:creationId xmlns:a16="http://schemas.microsoft.com/office/drawing/2014/main" id="{F64ED4C1-16D2-B8D0-2507-BD3FFF851EE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53980" y="866775"/>
            <a:ext cx="13180039" cy="14509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18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499" b="0" i="0" u="none" strike="noStrike" kern="1200" cap="none" spc="0" normalizeH="0" baseline="0" noProof="0" dirty="0">
                <a:ln>
                  <a:noFill/>
                </a:ln>
                <a:solidFill>
                  <a:srgbClr val="440E62"/>
                </a:solidFill>
                <a:effectLst/>
                <a:uLnTx/>
                <a:uFillTx/>
                <a:latin typeface="Alatsi"/>
                <a:ea typeface="Alatsi"/>
                <a:cs typeface="Alatsi"/>
                <a:sym typeface="Alatsi"/>
              </a:rPr>
              <a:t>Recent Polling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F04B728-87B2-04D1-357E-D961497DC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252921" y="9450319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D6C9CAA7-31F0-AEF5-B0AF-A78B59547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11304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402793E2-3F30-4170-B656-CCE879591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3035079" y="9711304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2B31BD4C-0FEE-4E38-5C7D-7929737D7E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276048" y="381866"/>
            <a:ext cx="472548" cy="472548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EBBB5EF-1518-97BD-77B3-F46D215F1C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87C04E86-3027-CA58-5396-41FC49E27946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E984AA8-BE69-BCC8-6872-B2EF4A861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505034" y="381866"/>
            <a:ext cx="472548" cy="472548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3AAD39BA-EAB4-5D9E-B4AC-1BDB7C4DDD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020BAEDD-94A7-2F7A-ADA8-8AD629A8C965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C70AE58A-7D1A-42F4-9AE6-5428F10A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734020" y="381866"/>
            <a:ext cx="472548" cy="472548"/>
            <a:chOff x="0" y="0"/>
            <a:chExt cx="812800" cy="812800"/>
          </a:xfrm>
        </p:grpSpPr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A4AF5327-1F89-BC27-EF7B-4C56CB3CB47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493F4767-E5AC-13D6-E80E-3F2B6E82BF23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2EDDC7-22F4-A3B4-7AB2-B23EC6254E2C}"/>
              </a:ext>
            </a:extLst>
          </p:cNvPr>
          <p:cNvGraphicFramePr>
            <a:graphicFrameLocks noGrp="1"/>
          </p:cNvGraphicFramePr>
          <p:nvPr/>
        </p:nvGraphicFramePr>
        <p:xfrm>
          <a:off x="3047999" y="2630948"/>
          <a:ext cx="12192000" cy="3017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516996117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460913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How often do you serve survivors of Human Trafficking?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of do you serve survivors of BOTH HT and DV?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375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56% a few times/year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61% a few times/year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78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28% a few times/month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33% a few times/month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495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6% multiple times/week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6% multiple times/week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575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11% never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0% never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977353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87E37AC-2948-2936-6227-56199E7E9471}"/>
              </a:ext>
            </a:extLst>
          </p:cNvPr>
          <p:cNvGraphicFramePr>
            <a:graphicFrameLocks noGrp="1"/>
          </p:cNvGraphicFramePr>
          <p:nvPr/>
        </p:nvGraphicFramePr>
        <p:xfrm>
          <a:off x="3047999" y="6432799"/>
          <a:ext cx="12192000" cy="3017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516996117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4609135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How often do you serve survivors of Human Trafficking?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of do you serve survivors of BOTH HT and DV?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375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48% a few times/year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43% a few times/year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78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38% a few times/month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43% a few times/month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495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10% multiple times/week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14% multiple times/week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575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5% never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0% never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97735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882D254B-298A-26EC-49AE-225B8A0E8499}"/>
              </a:ext>
            </a:extLst>
          </p:cNvPr>
          <p:cNvSpPr txBox="1"/>
          <p:nvPr/>
        </p:nvSpPr>
        <p:spPr>
          <a:xfrm>
            <a:off x="3047999" y="2120297"/>
            <a:ext cx="885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Before Training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241945-5C95-3586-DFE3-DE5708890ECE}"/>
              </a:ext>
            </a:extLst>
          </p:cNvPr>
          <p:cNvSpPr txBox="1"/>
          <p:nvPr/>
        </p:nvSpPr>
        <p:spPr>
          <a:xfrm>
            <a:off x="3047999" y="5791857"/>
            <a:ext cx="8853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After Training</a:t>
            </a:r>
          </a:p>
        </p:txBody>
      </p:sp>
    </p:spTree>
    <p:extLst>
      <p:ext uri="{BB962C8B-B14F-4D97-AF65-F5344CB8AC3E}">
        <p14:creationId xmlns:p14="http://schemas.microsoft.com/office/powerpoint/2010/main" val="1307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233AF-91CC-43AF-335C-A6B5D5CA5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E37157F-7849-E216-D2EE-BCEB7331913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43864" y="2647217"/>
            <a:ext cx="14256399" cy="121279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12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122" b="0" i="0" u="none" strike="noStrike" kern="1200" cap="none" spc="0" normalizeH="0" baseline="0" noProof="0" dirty="0">
              <a:ln>
                <a:noFill/>
              </a:ln>
              <a:solidFill>
                <a:srgbClr val="440E62"/>
              </a:solidFill>
              <a:effectLst/>
              <a:uLnTx/>
              <a:uFillTx/>
              <a:latin typeface="Alatsi"/>
              <a:ea typeface="Alatsi"/>
              <a:cs typeface="Alatsi"/>
              <a:sym typeface="Alatsi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C63C4B3-181E-ED43-0849-C7D128B2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7774" y="9687442"/>
            <a:ext cx="11837827" cy="284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99"/>
              </a:lnSpc>
            </a:pPr>
            <a:r>
              <a:rPr lang="en-US" sz="2199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CC464B80-D31A-B469-DA57-8A46943C9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786752" y="9499374"/>
            <a:ext cx="472548" cy="472548"/>
            <a:chOff x="0" y="0"/>
            <a:chExt cx="812800" cy="8128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CF4E4BA-9647-885D-928E-0374C9BBD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777243ED-9CD9-AA8D-3101-0D32DE501F4A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4B067911-59E6-C8F2-17A0-5CBC8A50A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015737" y="9499374"/>
            <a:ext cx="472548" cy="472548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52B0C24-9B21-88CF-AC49-F5D1FD4AB52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A30ECED6-7A7D-AF04-FECE-10A75D028930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15B95D41-DD27-BC0F-73E9-F2A12F864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244723" y="9499374"/>
            <a:ext cx="472548" cy="472548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219F6017-8A25-D40C-3C5F-F8EC14551F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472A46A2-58CD-9D9E-CD8E-BFD8AD92C0D5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13" name="AutoShape 13">
            <a:extLst>
              <a:ext uri="{FF2B5EF4-FFF2-40B4-BE49-F238E27FC236}">
                <a16:creationId xmlns:a16="http://schemas.microsoft.com/office/drawing/2014/main" id="{A8B29A75-4621-BBAD-DBBE-10820E5FE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9650" y="1551701"/>
            <a:ext cx="16249650" cy="0"/>
          </a:xfrm>
          <a:prstGeom prst="line">
            <a:avLst/>
          </a:prstGeom>
          <a:ln w="1905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7B4FBD03-E1CF-882C-536B-6B087D799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5400000">
            <a:off x="-2523885" y="5085236"/>
            <a:ext cx="7086119" cy="0"/>
          </a:xfrm>
          <a:prstGeom prst="line">
            <a:avLst/>
          </a:prstGeom>
          <a:ln w="1905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0F94F652-33DF-68A7-42AF-8B6E7C9A4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9650" y="8637820"/>
            <a:ext cx="16268700" cy="0"/>
          </a:xfrm>
          <a:prstGeom prst="line">
            <a:avLst/>
          </a:prstGeom>
          <a:ln w="1905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AutoShape 16">
            <a:extLst>
              <a:ext uri="{FF2B5EF4-FFF2-40B4-BE49-F238E27FC236}">
                <a16:creationId xmlns:a16="http://schemas.microsoft.com/office/drawing/2014/main" id="{6CD6A6E0-ADBA-E2B6-8F8F-611FD0CAD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5400000">
            <a:off x="13716240" y="5094761"/>
            <a:ext cx="7105169" cy="0"/>
          </a:xfrm>
          <a:prstGeom prst="line">
            <a:avLst/>
          </a:prstGeom>
          <a:ln w="1905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69AA55DE-C3ED-D818-555C-2A8BAB75B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87737" y="4091698"/>
            <a:ext cx="14312525" cy="3565047"/>
            <a:chOff x="0" y="0"/>
            <a:chExt cx="3769554" cy="938942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10C1710F-395C-7EAC-870F-78E2347347A2}"/>
                </a:ext>
              </a:extLst>
            </p:cNvPr>
            <p:cNvSpPr/>
            <p:nvPr/>
          </p:nvSpPr>
          <p:spPr>
            <a:xfrm>
              <a:off x="0" y="0"/>
              <a:ext cx="3769554" cy="938942"/>
            </a:xfrm>
            <a:custGeom>
              <a:avLst/>
              <a:gdLst/>
              <a:ahLst/>
              <a:cxnLst/>
              <a:rect l="l" t="t" r="r" b="b"/>
              <a:pathLst>
                <a:path w="3769554" h="938942">
                  <a:moveTo>
                    <a:pt x="27587" y="0"/>
                  </a:moveTo>
                  <a:lnTo>
                    <a:pt x="3741967" y="0"/>
                  </a:lnTo>
                  <a:cubicBezTo>
                    <a:pt x="3757203" y="0"/>
                    <a:pt x="3769554" y="12351"/>
                    <a:pt x="3769554" y="27587"/>
                  </a:cubicBezTo>
                  <a:lnTo>
                    <a:pt x="3769554" y="911356"/>
                  </a:lnTo>
                  <a:cubicBezTo>
                    <a:pt x="3769554" y="926591"/>
                    <a:pt x="3757203" y="938942"/>
                    <a:pt x="3741967" y="938942"/>
                  </a:cubicBezTo>
                  <a:lnTo>
                    <a:pt x="27587" y="938942"/>
                  </a:lnTo>
                  <a:cubicBezTo>
                    <a:pt x="12351" y="938942"/>
                    <a:pt x="0" y="926591"/>
                    <a:pt x="0" y="911356"/>
                  </a:cubicBezTo>
                  <a:lnTo>
                    <a:pt x="0" y="27587"/>
                  </a:lnTo>
                  <a:cubicBezTo>
                    <a:pt x="0" y="12351"/>
                    <a:pt x="12351" y="0"/>
                    <a:pt x="27587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786DAB70-C9B1-64CA-963D-E4EDC9ED63B8}"/>
                </a:ext>
              </a:extLst>
            </p:cNvPr>
            <p:cNvSpPr txBox="1"/>
            <p:nvPr/>
          </p:nvSpPr>
          <p:spPr>
            <a:xfrm>
              <a:off x="0" y="-95250"/>
              <a:ext cx="3769554" cy="10341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000"/>
                </a:lnSpc>
              </a:pPr>
              <a:endParaRPr/>
            </a:p>
          </p:txBody>
        </p:sp>
      </p:grpSp>
      <p:sp>
        <p:nvSpPr>
          <p:cNvPr id="20" name="TextBox 20">
            <a:extLst>
              <a:ext uri="{FF2B5EF4-FFF2-40B4-BE49-F238E27FC236}">
                <a16:creationId xmlns:a16="http://schemas.microsoft.com/office/drawing/2014/main" id="{C85DB218-88BC-2E08-4833-4727F99C0221}"/>
              </a:ext>
            </a:extLst>
          </p:cNvPr>
          <p:cNvSpPr txBox="1"/>
          <p:nvPr/>
        </p:nvSpPr>
        <p:spPr>
          <a:xfrm>
            <a:off x="2658817" y="3996448"/>
            <a:ext cx="12970366" cy="26369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dirty="0">
                <a:solidFill>
                  <a:srgbClr val="FFFCF6"/>
                </a:solidFill>
                <a:latin typeface="Alatsi"/>
                <a:ea typeface="Alatsi"/>
                <a:cs typeface="Alatsi"/>
                <a:sym typeface="Alatsi"/>
              </a:rPr>
              <a:t>Why does it matter that providers assess for human trafficking and not just domestic violence?</a:t>
            </a:r>
          </a:p>
        </p:txBody>
      </p:sp>
    </p:spTree>
    <p:extLst>
      <p:ext uri="{BB962C8B-B14F-4D97-AF65-F5344CB8AC3E}">
        <p14:creationId xmlns:p14="http://schemas.microsoft.com/office/powerpoint/2010/main" val="132679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0" y="2036445"/>
            <a:ext cx="18288000" cy="8250555"/>
            <a:chOff x="0" y="0"/>
            <a:chExt cx="2408296" cy="217298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08296" cy="2172986"/>
            </a:xfrm>
            <a:custGeom>
              <a:avLst/>
              <a:gdLst/>
              <a:ahLst/>
              <a:cxnLst/>
              <a:rect l="l" t="t" r="r" b="b"/>
              <a:pathLst>
                <a:path w="2408296" h="2172986">
                  <a:moveTo>
                    <a:pt x="0" y="0"/>
                  </a:moveTo>
                  <a:lnTo>
                    <a:pt x="2408296" y="0"/>
                  </a:lnTo>
                  <a:lnTo>
                    <a:pt x="2408296" y="2172986"/>
                  </a:lnTo>
                  <a:lnTo>
                    <a:pt x="0" y="2172986"/>
                  </a:ln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2408296" cy="2220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53942" y="2277124"/>
            <a:ext cx="16366407" cy="7698358"/>
            <a:chOff x="0" y="0"/>
            <a:chExt cx="5431659" cy="577863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431659" cy="5778633"/>
            </a:xfrm>
            <a:custGeom>
              <a:avLst/>
              <a:gdLst/>
              <a:ahLst/>
              <a:cxnLst/>
              <a:rect l="l" t="t" r="r" b="b"/>
              <a:pathLst>
                <a:path w="5431659" h="5778633">
                  <a:moveTo>
                    <a:pt x="5307199" y="5778632"/>
                  </a:moveTo>
                  <a:lnTo>
                    <a:pt x="124460" y="5778632"/>
                  </a:lnTo>
                  <a:cubicBezTo>
                    <a:pt x="55880" y="5778632"/>
                    <a:pt x="0" y="5722752"/>
                    <a:pt x="0" y="5654172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5307199" y="0"/>
                  </a:lnTo>
                  <a:cubicBezTo>
                    <a:pt x="5375778" y="0"/>
                    <a:pt x="5431659" y="55880"/>
                    <a:pt x="5431659" y="124460"/>
                  </a:cubicBezTo>
                  <a:lnTo>
                    <a:pt x="5431659" y="5654172"/>
                  </a:lnTo>
                  <a:cubicBezTo>
                    <a:pt x="5431659" y="5722752"/>
                    <a:pt x="5375778" y="5778633"/>
                    <a:pt x="5307199" y="5778633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7276048" y="381866"/>
            <a:ext cx="472548" cy="472548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6505034" y="381866"/>
            <a:ext cx="472548" cy="472548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5734020" y="381866"/>
            <a:ext cx="472548" cy="472548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045447" y="393326"/>
            <a:ext cx="16230600" cy="13633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6600" dirty="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Resources Available at DVSPs</a:t>
            </a:r>
          </a:p>
        </p:txBody>
      </p:sp>
      <p:sp>
        <p:nvSpPr>
          <p:cNvPr id="28" name="TextBox 13">
            <a:extLst>
              <a:ext uri="{FF2B5EF4-FFF2-40B4-BE49-F238E27FC236}">
                <a16:creationId xmlns:a16="http://schemas.microsoft.com/office/drawing/2014/main" id="{55A2FB42-FCAE-217F-3CCD-8C8012E9BC2A}"/>
              </a:ext>
            </a:extLst>
          </p:cNvPr>
          <p:cNvSpPr txBox="1"/>
          <p:nvPr/>
        </p:nvSpPr>
        <p:spPr>
          <a:xfrm>
            <a:off x="18197" y="2455758"/>
            <a:ext cx="17257850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00100" algn="ctr"/>
            <a:r>
              <a:rPr lang="en-US" sz="4000" dirty="0">
                <a:solidFill>
                  <a:srgbClr val="440E62"/>
                </a:solidFill>
                <a:latin typeface="Alatsi" panose="020B0604020202020204" charset="0"/>
                <a:cs typeface="Segoe UI"/>
              </a:rPr>
              <a:t>Find your local Domestic </a:t>
            </a:r>
          </a:p>
          <a:p>
            <a:pPr marL="800100" algn="ctr"/>
            <a:r>
              <a:rPr lang="en-US" sz="4000" dirty="0">
                <a:solidFill>
                  <a:srgbClr val="440E62"/>
                </a:solidFill>
                <a:latin typeface="Alatsi" panose="020B0604020202020204" charset="0"/>
                <a:cs typeface="Segoe UI"/>
              </a:rPr>
              <a:t>Violence Service Provider (DVSP)</a:t>
            </a:r>
            <a:endParaRPr lang="en-US" sz="4000" dirty="0">
              <a:solidFill>
                <a:srgbClr val="440E62"/>
              </a:solidFill>
              <a:latin typeface="Alatsi" panose="020B060402020202020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E46027-CA17-EA84-AA48-8A0B560E67A6}"/>
              </a:ext>
            </a:extLst>
          </p:cNvPr>
          <p:cNvSpPr txBox="1"/>
          <p:nvPr/>
        </p:nvSpPr>
        <p:spPr>
          <a:xfrm>
            <a:off x="1366511" y="3854468"/>
            <a:ext cx="159095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Shelter Services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Court Advocacy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Safety Planning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Transportation funding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Rapid Rehousing funding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Support Groups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Counseling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Alatsi" panose="020B0604020202020204" charset="0"/>
              </a:rPr>
              <a:t>Referral to 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3155313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45719-0C37-0E89-5172-7CEA4B3DF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D32365D-C512-860C-72ED-472025D03589}"/>
              </a:ext>
            </a:extLst>
          </p:cNvPr>
          <p:cNvSpPr txBox="1"/>
          <p:nvPr/>
        </p:nvSpPr>
        <p:spPr>
          <a:xfrm>
            <a:off x="2518052" y="2151891"/>
            <a:ext cx="1470532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>
                <a:latin typeface="Alatsi" panose="020B0604020202020204" charset="0"/>
              </a:rPr>
              <a:t>Not all DVSPs have the same services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B333680-A4DA-89DB-A36A-23EED5DFD1CB}"/>
              </a:ext>
            </a:extLst>
          </p:cNvPr>
          <p:cNvSpPr txBox="1"/>
          <p:nvPr/>
        </p:nvSpPr>
        <p:spPr>
          <a:xfrm>
            <a:off x="5252921" y="9450319"/>
            <a:ext cx="7782158" cy="464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7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North Carolina Coalition Against Domestic Violence</a:t>
            </a: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78F54BCD-7B0D-E9E6-788A-AA5F3CD4F48A}"/>
              </a:ext>
            </a:extLst>
          </p:cNvPr>
          <p:cNvSpPr/>
          <p:nvPr/>
        </p:nvSpPr>
        <p:spPr>
          <a:xfrm>
            <a:off x="0" y="9711304"/>
            <a:ext cx="5252921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A40935A1-F8B7-FA41-682B-7D9B45181F62}"/>
              </a:ext>
            </a:extLst>
          </p:cNvPr>
          <p:cNvSpPr/>
          <p:nvPr/>
        </p:nvSpPr>
        <p:spPr>
          <a:xfrm flipV="1">
            <a:off x="13035079" y="9711304"/>
            <a:ext cx="5625393" cy="0"/>
          </a:xfrm>
          <a:prstGeom prst="line">
            <a:avLst/>
          </a:prstGeom>
          <a:ln w="114300" cap="flat">
            <a:solidFill>
              <a:srgbClr val="E785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2D9D17B-9D4C-6AE6-4B22-DD4F62F3B0A6}"/>
              </a:ext>
            </a:extLst>
          </p:cNvPr>
          <p:cNvSpPr txBox="1"/>
          <p:nvPr/>
        </p:nvSpPr>
        <p:spPr>
          <a:xfrm>
            <a:off x="1429391" y="411044"/>
            <a:ext cx="15429219" cy="14407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800">
                <a:solidFill>
                  <a:srgbClr val="440E62"/>
                </a:solidFill>
                <a:latin typeface="Alatsi"/>
                <a:ea typeface="Alatsi"/>
                <a:cs typeface="Alatsi"/>
                <a:sym typeface="Alatsi"/>
              </a:rPr>
              <a:t>Caveats about DVSPs</a:t>
            </a:r>
          </a:p>
        </p:txBody>
      </p:sp>
      <p:grpSp>
        <p:nvGrpSpPr>
          <p:cNvPr id="14" name="Group 8">
            <a:extLst>
              <a:ext uri="{FF2B5EF4-FFF2-40B4-BE49-F238E27FC236}">
                <a16:creationId xmlns:a16="http://schemas.microsoft.com/office/drawing/2014/main" id="{CF9C61D3-3B1F-3482-9DFA-04950BE8F05C}"/>
              </a:ext>
            </a:extLst>
          </p:cNvPr>
          <p:cNvGrpSpPr/>
          <p:nvPr/>
        </p:nvGrpSpPr>
        <p:grpSpPr>
          <a:xfrm>
            <a:off x="17566141" y="259056"/>
            <a:ext cx="472548" cy="472548"/>
            <a:chOff x="0" y="0"/>
            <a:chExt cx="812800" cy="812800"/>
          </a:xfrm>
        </p:grpSpPr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6231B1BA-A90D-763E-84E2-2E5B0D0B76B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78561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0">
              <a:extLst>
                <a:ext uri="{FF2B5EF4-FFF2-40B4-BE49-F238E27FC236}">
                  <a16:creationId xmlns:a16="http://schemas.microsoft.com/office/drawing/2014/main" id="{4DA0F391-6853-880E-3241-340EB0708243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17" name="Group 11">
            <a:extLst>
              <a:ext uri="{FF2B5EF4-FFF2-40B4-BE49-F238E27FC236}">
                <a16:creationId xmlns:a16="http://schemas.microsoft.com/office/drawing/2014/main" id="{65B6A333-CCCB-E06C-1D82-701A890D377D}"/>
              </a:ext>
            </a:extLst>
          </p:cNvPr>
          <p:cNvGrpSpPr/>
          <p:nvPr/>
        </p:nvGrpSpPr>
        <p:grpSpPr>
          <a:xfrm>
            <a:off x="16795126" y="259056"/>
            <a:ext cx="472548" cy="472548"/>
            <a:chOff x="0" y="0"/>
            <a:chExt cx="812800" cy="812800"/>
          </a:xfrm>
        </p:grpSpPr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C3D21F9-CC8B-B048-F093-B0F83110ACB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39E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3">
              <a:extLst>
                <a:ext uri="{FF2B5EF4-FFF2-40B4-BE49-F238E27FC236}">
                  <a16:creationId xmlns:a16="http://schemas.microsoft.com/office/drawing/2014/main" id="{F1F88C99-CA8A-DDE7-EE25-4D00A66A2D86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20" name="Group 14">
            <a:extLst>
              <a:ext uri="{FF2B5EF4-FFF2-40B4-BE49-F238E27FC236}">
                <a16:creationId xmlns:a16="http://schemas.microsoft.com/office/drawing/2014/main" id="{EB5F2FFD-0361-ADB4-C283-DC777A7D41D1}"/>
              </a:ext>
            </a:extLst>
          </p:cNvPr>
          <p:cNvGrpSpPr/>
          <p:nvPr/>
        </p:nvGrpSpPr>
        <p:grpSpPr>
          <a:xfrm>
            <a:off x="16024112" y="259056"/>
            <a:ext cx="472548" cy="472548"/>
            <a:chOff x="0" y="0"/>
            <a:chExt cx="812800" cy="812800"/>
          </a:xfrm>
        </p:grpSpPr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AC084272-18B8-5FFB-6D06-A9FD0967BA1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16">
              <a:extLst>
                <a:ext uri="{FF2B5EF4-FFF2-40B4-BE49-F238E27FC236}">
                  <a16:creationId xmlns:a16="http://schemas.microsoft.com/office/drawing/2014/main" id="{C0B2ECDB-1C91-1D1D-FD34-A3F07DAF08EA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grpSp>
        <p:nvGrpSpPr>
          <p:cNvPr id="23" name="Group 14">
            <a:extLst>
              <a:ext uri="{FF2B5EF4-FFF2-40B4-BE49-F238E27FC236}">
                <a16:creationId xmlns:a16="http://schemas.microsoft.com/office/drawing/2014/main" id="{5CF5923B-1F75-3D92-85D9-E63C30A96D20}"/>
              </a:ext>
            </a:extLst>
          </p:cNvPr>
          <p:cNvGrpSpPr/>
          <p:nvPr/>
        </p:nvGrpSpPr>
        <p:grpSpPr>
          <a:xfrm>
            <a:off x="976024" y="2353180"/>
            <a:ext cx="472548" cy="472548"/>
            <a:chOff x="0" y="0"/>
            <a:chExt cx="812800" cy="812800"/>
          </a:xfrm>
        </p:grpSpPr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C920DA41-D87B-E306-F0F4-25214BA943E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16">
              <a:extLst>
                <a:ext uri="{FF2B5EF4-FFF2-40B4-BE49-F238E27FC236}">
                  <a16:creationId xmlns:a16="http://schemas.microsoft.com/office/drawing/2014/main" id="{6BD02E65-4E9E-03DE-8196-17014D54B877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8" name="TextBox 2">
            <a:extLst>
              <a:ext uri="{FF2B5EF4-FFF2-40B4-BE49-F238E27FC236}">
                <a16:creationId xmlns:a16="http://schemas.microsoft.com/office/drawing/2014/main" id="{B47C24A2-E4EE-0F43-89C5-101397B64127}"/>
              </a:ext>
            </a:extLst>
          </p:cNvPr>
          <p:cNvSpPr txBox="1"/>
          <p:nvPr/>
        </p:nvSpPr>
        <p:spPr>
          <a:xfrm>
            <a:off x="2592592" y="3795847"/>
            <a:ext cx="1470532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>
                <a:latin typeface="Alatsi"/>
              </a:rPr>
              <a:t>Not every county has their own DVSP</a:t>
            </a:r>
          </a:p>
        </p:txBody>
      </p:sp>
      <p:grpSp>
        <p:nvGrpSpPr>
          <p:cNvPr id="9" name="Group 14">
            <a:extLst>
              <a:ext uri="{FF2B5EF4-FFF2-40B4-BE49-F238E27FC236}">
                <a16:creationId xmlns:a16="http://schemas.microsoft.com/office/drawing/2014/main" id="{A770AED0-FEF2-FC81-4236-07572FA59F0D}"/>
              </a:ext>
            </a:extLst>
          </p:cNvPr>
          <p:cNvGrpSpPr/>
          <p:nvPr/>
        </p:nvGrpSpPr>
        <p:grpSpPr>
          <a:xfrm>
            <a:off x="976023" y="3863340"/>
            <a:ext cx="472548" cy="472548"/>
            <a:chOff x="0" y="0"/>
            <a:chExt cx="812800" cy="812800"/>
          </a:xfrm>
        </p:grpSpPr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CB41753F-99A5-00F7-7F1F-7E2E464469D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6">
              <a:extLst>
                <a:ext uri="{FF2B5EF4-FFF2-40B4-BE49-F238E27FC236}">
                  <a16:creationId xmlns:a16="http://schemas.microsoft.com/office/drawing/2014/main" id="{DD00F598-88F4-6A16-6D11-F0513E12A591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26" name="TextBox 2">
            <a:extLst>
              <a:ext uri="{FF2B5EF4-FFF2-40B4-BE49-F238E27FC236}">
                <a16:creationId xmlns:a16="http://schemas.microsoft.com/office/drawing/2014/main" id="{29652344-2A0F-063A-F14A-A814416379CC}"/>
              </a:ext>
            </a:extLst>
          </p:cNvPr>
          <p:cNvSpPr txBox="1"/>
          <p:nvPr/>
        </p:nvSpPr>
        <p:spPr>
          <a:xfrm>
            <a:off x="3063226" y="4647031"/>
            <a:ext cx="14705320" cy="184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>
                <a:latin typeface="Alatsi"/>
              </a:rPr>
              <a:t>Some agencies serve multiple counties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>
                <a:latin typeface="Alatsi"/>
              </a:rPr>
              <a:t>If there is not an official agency, then survivors can still go to one of the closest ones for services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E5382055-71E8-1489-44B5-76C82D3AD4CA}"/>
              </a:ext>
            </a:extLst>
          </p:cNvPr>
          <p:cNvSpPr txBox="1"/>
          <p:nvPr/>
        </p:nvSpPr>
        <p:spPr>
          <a:xfrm>
            <a:off x="2626460" y="7066786"/>
            <a:ext cx="14705320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dirty="0">
                <a:latin typeface="Alatsi" panose="020B0604020202020204" charset="0"/>
              </a:rPr>
              <a:t>Very few DVSPs have dedicated HT staff</a:t>
            </a:r>
          </a:p>
        </p:txBody>
      </p:sp>
      <p:grpSp>
        <p:nvGrpSpPr>
          <p:cNvPr id="12" name="Group 14">
            <a:extLst>
              <a:ext uri="{FF2B5EF4-FFF2-40B4-BE49-F238E27FC236}">
                <a16:creationId xmlns:a16="http://schemas.microsoft.com/office/drawing/2014/main" id="{2528E1C7-8EBF-4D68-2A27-EF4304C0120C}"/>
              </a:ext>
            </a:extLst>
          </p:cNvPr>
          <p:cNvGrpSpPr/>
          <p:nvPr/>
        </p:nvGrpSpPr>
        <p:grpSpPr>
          <a:xfrm>
            <a:off x="1011429" y="7066786"/>
            <a:ext cx="472548" cy="472548"/>
            <a:chOff x="0" y="0"/>
            <a:chExt cx="812800" cy="812800"/>
          </a:xfrm>
        </p:grpSpPr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FB84C495-866E-436F-7D86-D74EF6BA1A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40E6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16">
              <a:extLst>
                <a:ext uri="{FF2B5EF4-FFF2-40B4-BE49-F238E27FC236}">
                  <a16:creationId xmlns:a16="http://schemas.microsoft.com/office/drawing/2014/main" id="{E97BCE18-99C1-C92F-8B12-D61FACA26BF7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8002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ce0ea5-1ee5-47dc-9dcf-a2509c7ce0f4">
      <Terms xmlns="http://schemas.microsoft.com/office/infopath/2007/PartnerControls"/>
    </lcf76f155ced4ddcb4097134ff3c332f>
    <TaxCatchAll xmlns="7ceb93f4-6767-4bb1-a565-1a717e5c2dc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6799C3667A845AE1024F27BB45957" ma:contentTypeVersion="18" ma:contentTypeDescription="Create a new document." ma:contentTypeScope="" ma:versionID="b7979c7eb9f903e9749f5ce13a7734d4">
  <xsd:schema xmlns:xsd="http://www.w3.org/2001/XMLSchema" xmlns:xs="http://www.w3.org/2001/XMLSchema" xmlns:p="http://schemas.microsoft.com/office/2006/metadata/properties" xmlns:ns2="f2ce0ea5-1ee5-47dc-9dcf-a2509c7ce0f4" xmlns:ns3="7ceb93f4-6767-4bb1-a565-1a717e5c2dcf" targetNamespace="http://schemas.microsoft.com/office/2006/metadata/properties" ma:root="true" ma:fieldsID="b5da784bbb09e04268e3a31e68aedbc0" ns2:_="" ns3:_="">
    <xsd:import namespace="f2ce0ea5-1ee5-47dc-9dcf-a2509c7ce0f4"/>
    <xsd:import namespace="7ceb93f4-6767-4bb1-a565-1a717e5c2d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e0ea5-1ee5-47dc-9dcf-a2509c7ce0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34f5b60-bbb2-4fde-986e-60d4fd9df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b93f4-6767-4bb1-a565-1a717e5c2dc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e579f0-61b9-444d-9951-224f69b5d3ba}" ma:internalName="TaxCatchAll" ma:showField="CatchAllData" ma:web="7ceb93f4-6767-4bb1-a565-1a717e5c2d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001E9B-9F41-42A2-9086-5D2161DFE0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226A96-D128-4DBC-A6A9-4AEAF978E8FC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7ceb93f4-6767-4bb1-a565-1a717e5c2dcf"/>
    <ds:schemaRef ds:uri="http://schemas.microsoft.com/office/2006/documentManagement/types"/>
    <ds:schemaRef ds:uri="http://www.w3.org/XML/1998/namespace"/>
    <ds:schemaRef ds:uri="f2ce0ea5-1ee5-47dc-9dcf-a2509c7ce0f4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A5D820D-E70F-403B-8F21-200513B9935B}">
  <ds:schemaRefs>
    <ds:schemaRef ds:uri="7ceb93f4-6767-4bb1-a565-1a717e5c2dcf"/>
    <ds:schemaRef ds:uri="f2ce0ea5-1ee5-47dc-9dcf-a2509c7ce0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11458</TotalTime>
  <Words>582</Words>
  <Application>Microsoft Office PowerPoint</Application>
  <PresentationFormat>Custom</PresentationFormat>
  <Paragraphs>95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Alatsi</vt:lpstr>
      <vt:lpstr>Arial</vt:lpstr>
      <vt:lpstr>Aptos</vt:lpstr>
      <vt:lpstr>Office Theme</vt:lpstr>
      <vt:lpstr>Domestic Violence and Human Trafficking</vt:lpstr>
      <vt:lpstr>PowerPoint Presentation</vt:lpstr>
      <vt:lpstr>Four Branches of Work</vt:lpstr>
      <vt:lpstr>NCCADV and Human Trafficking</vt:lpstr>
      <vt:lpstr>Recent Polling</vt:lpstr>
      <vt:lpstr>Recent Polling</vt:lpstr>
      <vt:lpstr>PowerPoint Presentation</vt:lpstr>
      <vt:lpstr>PowerPoint Presentation</vt:lpstr>
      <vt:lpstr>PowerPoint Presentation</vt:lpstr>
      <vt:lpstr>PowerPoint Presentation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NCCADV template</dc:title>
  <dc:creator>Sarah Murray</dc:creator>
  <cp:lastModifiedBy>Sarah Murray</cp:lastModifiedBy>
  <cp:revision>3</cp:revision>
  <dcterms:created xsi:type="dcterms:W3CDTF">2006-08-16T00:00:00Z</dcterms:created>
  <dcterms:modified xsi:type="dcterms:W3CDTF">2025-10-08T18:38:30Z</dcterms:modified>
  <dc:identifier>DAGOBmDM8cM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0x0101009596799C3667A845AE1024F27BB45957</vt:lpwstr>
  </property>
  <property fmtid="{D5CDD505-2E9C-101B-9397-08002B2CF9AE}" pid="3" name="MediaServiceImageTags">
    <vt:lpwstr/>
  </property>
</Properties>
</file>